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324" r:id="rId5"/>
    <p:sldId id="302" r:id="rId6"/>
    <p:sldId id="315" r:id="rId7"/>
    <p:sldId id="327" r:id="rId8"/>
    <p:sldId id="325" r:id="rId9"/>
    <p:sldId id="294" r:id="rId10"/>
    <p:sldId id="328" r:id="rId11"/>
    <p:sldId id="295" r:id="rId12"/>
    <p:sldId id="329" r:id="rId13"/>
    <p:sldId id="330" r:id="rId14"/>
    <p:sldId id="331" r:id="rId15"/>
    <p:sldId id="314" r:id="rId16"/>
    <p:sldId id="332" r:id="rId17"/>
    <p:sldId id="326" r:id="rId18"/>
    <p:sldId id="304" r:id="rId19"/>
    <p:sldId id="310" r:id="rId20"/>
    <p:sldId id="311" r:id="rId21"/>
    <p:sldId id="312" r:id="rId22"/>
    <p:sldId id="313" r:id="rId23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8" userDrawn="1">
          <p15:clr>
            <a:srgbClr val="A4A3A4"/>
          </p15:clr>
        </p15:guide>
        <p15:guide id="2" pos="408" userDrawn="1">
          <p15:clr>
            <a:srgbClr val="A4A3A4"/>
          </p15:clr>
        </p15:guide>
        <p15:guide id="3" orient="horz" pos="3912" userDrawn="1">
          <p15:clr>
            <a:srgbClr val="A4A3A4"/>
          </p15:clr>
        </p15:guide>
        <p15:guide id="4" pos="7272" userDrawn="1">
          <p15:clr>
            <a:srgbClr val="A4A3A4"/>
          </p15:clr>
        </p15:guide>
        <p15:guide id="5" orient="horz" pos="165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E25E649-3F16-4E02-A733-19D2CDBF48F0}"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ile chiaro 2 - Color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5033" autoAdjust="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>
        <p:guide orient="horz" pos="1968"/>
        <p:guide pos="408"/>
        <p:guide orient="horz" pos="3912"/>
        <p:guide pos="7272"/>
        <p:guide orient="horz" pos="1656"/>
      </p:guideLst>
    </p:cSldViewPr>
  </p:slideViewPr>
  <p:outlineViewPr>
    <p:cViewPr>
      <p:scale>
        <a:sx n="33" d="100"/>
        <a:sy n="33" d="100"/>
      </p:scale>
      <p:origin x="0" y="-4886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10" d="100"/>
        <a:sy n="110" d="100"/>
      </p:scale>
      <p:origin x="0" y="-965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3E7E9E9-0A43-43D2-BA67-AF5AA2B4BC3E}" type="datetime1">
              <a:rPr lang="it-IT" smtClean="0"/>
              <a:t>29/04/2021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70F376-58E9-4C6B-BFD3-292CA03A8C86}" type="datetime1">
              <a:rPr lang="it-IT" smtClean="0"/>
              <a:pPr/>
              <a:t>29/04/2021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Modifica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4206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90428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3958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658562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4847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7717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9524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715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803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74404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3685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530193B-564F-4854-8A52-728F3FB19C85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07912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507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8951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20872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57356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46475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909788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530193B-564F-4854-8A52-728F3FB19C85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44350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ayout personalizza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" name="Esagono 5">
            <a:extLst>
              <a:ext uri="{FF2B5EF4-FFF2-40B4-BE49-F238E27FC236}">
                <a16:creationId xmlns:a16="http://schemas.microsoft.com/office/drawing/2014/main" id="{ED61BFD1-C421-442F-ACC0-868D35B02015}"/>
              </a:ext>
            </a:extLst>
          </p:cNvPr>
          <p:cNvSpPr/>
          <p:nvPr userDrawn="1"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4" name="Esagono 13">
            <a:extLst>
              <a:ext uri="{FF2B5EF4-FFF2-40B4-BE49-F238E27FC236}">
                <a16:creationId xmlns:a16="http://schemas.microsoft.com/office/drawing/2014/main" id="{89B16BC3-CBF9-4BF0-A37A-9F2BB89BED54}"/>
              </a:ext>
            </a:extLst>
          </p:cNvPr>
          <p:cNvSpPr/>
          <p:nvPr userDrawn="1"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Esagono 15">
            <a:extLst>
              <a:ext uri="{FF2B5EF4-FFF2-40B4-BE49-F238E27FC236}">
                <a16:creationId xmlns:a16="http://schemas.microsoft.com/office/drawing/2014/main" id="{80EA9ECE-F57C-4B25-AD19-4F78933A61EC}"/>
              </a:ext>
            </a:extLst>
          </p:cNvPr>
          <p:cNvSpPr/>
          <p:nvPr userDrawn="1"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DCBDF4EA-BFFB-460D-B9A8-45C097E920DA}"/>
              </a:ext>
            </a:extLst>
          </p:cNvPr>
          <p:cNvSpPr/>
          <p:nvPr userDrawn="1"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0" name="Esagono 19">
            <a:extLst>
              <a:ext uri="{FF2B5EF4-FFF2-40B4-BE49-F238E27FC236}">
                <a16:creationId xmlns:a16="http://schemas.microsoft.com/office/drawing/2014/main" id="{AB15A15E-528E-4041-8E63-65C0D0398F3A}"/>
              </a:ext>
            </a:extLst>
          </p:cNvPr>
          <p:cNvSpPr/>
          <p:nvPr userDrawn="1"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2" name="Titolo 1">
            <a:extLst>
              <a:ext uri="{FF2B5EF4-FFF2-40B4-BE49-F238E27FC236}">
                <a16:creationId xmlns:a16="http://schemas.microsoft.com/office/drawing/2014/main" id="{A7A620BD-CFAD-4100-8C9F-494D15A0A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6846" y="2576760"/>
            <a:ext cx="3924935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6848" y="1899514"/>
            <a:ext cx="3924934" cy="490538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E0A61465-6ECA-46DC-97DD-7BCFDB69EB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84582" y="4459105"/>
            <a:ext cx="3222836" cy="1168530"/>
          </a:xfrm>
          <a:prstGeom prst="rect">
            <a:avLst/>
          </a:prstGeom>
        </p:spPr>
        <p:txBody>
          <a:bodyPr rtlCol="0" anchor="b"/>
          <a:lstStyle>
            <a:lvl1pPr algn="r">
              <a:buNone/>
              <a:defRPr lang="en-US" sz="16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781487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 noProof="0">
                <a:solidFill>
                  <a:schemeClr val="tx1"/>
                </a:solidFill>
              </a:rPr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2800613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su du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47700" y="2057818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CAACFBE9-8475-4CC0-8189-87BFC4059A86}"/>
              </a:ext>
            </a:extLst>
          </p:cNvPr>
          <p:cNvSpPr/>
          <p:nvPr userDrawn="1"/>
        </p:nvSpPr>
        <p:spPr>
          <a:xfrm>
            <a:off x="10385897" y="1443145"/>
            <a:ext cx="471170" cy="47117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0" name="Ovale 19">
            <a:extLst>
              <a:ext uri="{FF2B5EF4-FFF2-40B4-BE49-F238E27FC236}">
                <a16:creationId xmlns:a16="http://schemas.microsoft.com/office/drawing/2014/main" id="{5F8C6FC8-D350-4A01-A7E0-5AEDAC96F358}"/>
              </a:ext>
            </a:extLst>
          </p:cNvPr>
          <p:cNvSpPr/>
          <p:nvPr userDrawn="1"/>
        </p:nvSpPr>
        <p:spPr>
          <a:xfrm>
            <a:off x="8910011" y="328773"/>
            <a:ext cx="317813" cy="3178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8F1038A-897D-4C38-B499-73FC76C716FA}"/>
              </a:ext>
            </a:extLst>
          </p:cNvPr>
          <p:cNvSpPr/>
          <p:nvPr userDrawn="1"/>
        </p:nvSpPr>
        <p:spPr>
          <a:xfrm flipH="1">
            <a:off x="8634932" y="623939"/>
            <a:ext cx="170406" cy="1704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73522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9" name="Segnaposto tes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51600" y="2061363"/>
            <a:ext cx="508000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tes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464300" y="2677067"/>
            <a:ext cx="506730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357B52D4-8D50-4E16-B60E-688B084764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261647" y="0"/>
            <a:ext cx="2930353" cy="1559882"/>
          </a:xfrm>
          <a:custGeom>
            <a:avLst/>
            <a:gdLst>
              <a:gd name="connsiteX0" fmla="*/ 562125 w 2930353"/>
              <a:gd name="connsiteY0" fmla="*/ 435632 h 1559882"/>
              <a:gd name="connsiteX1" fmla="*/ 1124250 w 2930353"/>
              <a:gd name="connsiteY1" fmla="*/ 997757 h 1559882"/>
              <a:gd name="connsiteX2" fmla="*/ 562125 w 2930353"/>
              <a:gd name="connsiteY2" fmla="*/ 1559882 h 1559882"/>
              <a:gd name="connsiteX3" fmla="*/ 0 w 2930353"/>
              <a:gd name="connsiteY3" fmla="*/ 997757 h 1559882"/>
              <a:gd name="connsiteX4" fmla="*/ 562125 w 2930353"/>
              <a:gd name="connsiteY4" fmla="*/ 435632 h 1559882"/>
              <a:gd name="connsiteX5" fmla="*/ 1475035 w 2930353"/>
              <a:gd name="connsiteY5" fmla="*/ 0 h 1559882"/>
              <a:gd name="connsiteX6" fmla="*/ 2930353 w 2930353"/>
              <a:gd name="connsiteY6" fmla="*/ 0 h 1559882"/>
              <a:gd name="connsiteX7" fmla="*/ 2930353 w 2930353"/>
              <a:gd name="connsiteY7" fmla="*/ 1239091 h 1559882"/>
              <a:gd name="connsiteX8" fmla="*/ 2822571 w 2930353"/>
              <a:gd name="connsiteY8" fmla="*/ 1328020 h 1559882"/>
              <a:gd name="connsiteX9" fmla="*/ 2282653 w 2930353"/>
              <a:gd name="connsiteY9" fmla="*/ 1492942 h 1559882"/>
              <a:gd name="connsiteX10" fmla="*/ 1316979 w 2930353"/>
              <a:gd name="connsiteY10" fmla="*/ 527268 h 1559882"/>
              <a:gd name="connsiteX11" fmla="*/ 1392867 w 2930353"/>
              <a:gd name="connsiteY11" fmla="*/ 151384 h 1559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930353" h="1559882">
                <a:moveTo>
                  <a:pt x="562125" y="435632"/>
                </a:moveTo>
                <a:cubicBezTo>
                  <a:pt x="872578" y="435632"/>
                  <a:pt x="1124250" y="687304"/>
                  <a:pt x="1124250" y="997757"/>
                </a:cubicBezTo>
                <a:cubicBezTo>
                  <a:pt x="1124250" y="1308210"/>
                  <a:pt x="872578" y="1559882"/>
                  <a:pt x="562125" y="1559882"/>
                </a:cubicBezTo>
                <a:cubicBezTo>
                  <a:pt x="251672" y="1559882"/>
                  <a:pt x="0" y="1308210"/>
                  <a:pt x="0" y="997757"/>
                </a:cubicBezTo>
                <a:cubicBezTo>
                  <a:pt x="0" y="687304"/>
                  <a:pt x="251672" y="435632"/>
                  <a:pt x="562125" y="435632"/>
                </a:cubicBezTo>
                <a:close/>
                <a:moveTo>
                  <a:pt x="1475035" y="0"/>
                </a:moveTo>
                <a:lnTo>
                  <a:pt x="2930353" y="0"/>
                </a:lnTo>
                <a:lnTo>
                  <a:pt x="2930353" y="1239091"/>
                </a:lnTo>
                <a:lnTo>
                  <a:pt x="2822571" y="1328020"/>
                </a:lnTo>
                <a:cubicBezTo>
                  <a:pt x="2668448" y="1432143"/>
                  <a:pt x="2482651" y="1492942"/>
                  <a:pt x="2282653" y="1492942"/>
                </a:cubicBezTo>
                <a:cubicBezTo>
                  <a:pt x="1749326" y="1492942"/>
                  <a:pt x="1316979" y="1060595"/>
                  <a:pt x="1316979" y="527268"/>
                </a:cubicBezTo>
                <a:cubicBezTo>
                  <a:pt x="1316979" y="393936"/>
                  <a:pt x="1344001" y="266916"/>
                  <a:pt x="1392867" y="151384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92F03355-C197-48C4-A4DF-B4133848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65901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su tre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egnaposto testo 27">
            <a:extLst>
              <a:ext uri="{FF2B5EF4-FFF2-40B4-BE49-F238E27FC236}">
                <a16:creationId xmlns:a16="http://schemas.microsoft.com/office/drawing/2014/main" id="{D1E0F77B-E8C6-4A86-B521-8368A308A9A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60400" y="2037656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6" name="Segnaposto testo 25">
            <a:extLst>
              <a:ext uri="{FF2B5EF4-FFF2-40B4-BE49-F238E27FC236}">
                <a16:creationId xmlns:a16="http://schemas.microsoft.com/office/drawing/2014/main" id="{4A6E2374-7B5B-4947-8461-F294B56E70D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040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9" name="Segnaposto testo 27">
            <a:extLst>
              <a:ext uri="{FF2B5EF4-FFF2-40B4-BE49-F238E27FC236}">
                <a16:creationId xmlns:a16="http://schemas.microsoft.com/office/drawing/2014/main" id="{FB9159BE-CEED-461B-AF31-03BC124E27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44180" y="2052478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0" name="Segnaposto testo 25">
            <a:extLst>
              <a:ext uri="{FF2B5EF4-FFF2-40B4-BE49-F238E27FC236}">
                <a16:creationId xmlns:a16="http://schemas.microsoft.com/office/drawing/2014/main" id="{2C15BD20-69D8-4EC1-8A33-A0C6EAFD30A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56880" y="2668182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Segnaposto testo 27">
            <a:extLst>
              <a:ext uri="{FF2B5EF4-FFF2-40B4-BE49-F238E27FC236}">
                <a16:creationId xmlns:a16="http://schemas.microsoft.com/office/drawing/2014/main" id="{4FDB27CA-009D-4863-B119-0EC3683714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52290" y="2048933"/>
            <a:ext cx="3474720" cy="438150"/>
          </a:xfrm>
          <a:prstGeom prst="rect">
            <a:avLst/>
          </a:prstGeom>
        </p:spPr>
        <p:txBody>
          <a:bodyPr rtlCol="0"/>
          <a:lstStyle>
            <a:lvl1pPr>
              <a:buNone/>
              <a:defRPr lang="en-US" sz="2400" b="1" kern="1200" dirty="0" smtClean="0">
                <a:solidFill>
                  <a:schemeClr val="tx1"/>
                </a:solidFill>
                <a:latin typeface="+mj-lt"/>
                <a:ea typeface="+mn-ea"/>
                <a:cs typeface="Biome Light" panose="020B03030302040208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2" name="Segnaposto testo 25">
            <a:extLst>
              <a:ext uri="{FF2B5EF4-FFF2-40B4-BE49-F238E27FC236}">
                <a16:creationId xmlns:a16="http://schemas.microsoft.com/office/drawing/2014/main" id="{FD03E3EF-D812-4B98-959B-6800BBE59D1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64990" y="2664637"/>
            <a:ext cx="3474720" cy="2935288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Biome Light" panose="020B0303030204020804" pitchFamily="34" charset="0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Esagono 2">
            <a:extLst>
              <a:ext uri="{FF2B5EF4-FFF2-40B4-BE49-F238E27FC236}">
                <a16:creationId xmlns:a16="http://schemas.microsoft.com/office/drawing/2014/main" id="{303FFB35-43AC-4A56-92D0-91038C098B3C}"/>
              </a:ext>
            </a:extLst>
          </p:cNvPr>
          <p:cNvSpPr/>
          <p:nvPr userDrawn="1"/>
        </p:nvSpPr>
        <p:spPr>
          <a:xfrm>
            <a:off x="10700126" y="788523"/>
            <a:ext cx="1155906" cy="99647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" name="Esagono 3">
            <a:extLst>
              <a:ext uri="{FF2B5EF4-FFF2-40B4-BE49-F238E27FC236}">
                <a16:creationId xmlns:a16="http://schemas.microsoft.com/office/drawing/2014/main" id="{AAF31DA0-707D-4A5D-BB7A-A5C90DB11A55}"/>
              </a:ext>
            </a:extLst>
          </p:cNvPr>
          <p:cNvSpPr/>
          <p:nvPr userDrawn="1"/>
        </p:nvSpPr>
        <p:spPr>
          <a:xfrm>
            <a:off x="11388427" y="1859136"/>
            <a:ext cx="315205" cy="271728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1"/>
              </a:solidFill>
            </a:endParaRPr>
          </a:p>
        </p:txBody>
      </p:sp>
      <p:sp>
        <p:nvSpPr>
          <p:cNvPr id="5" name="Esagono 4">
            <a:extLst>
              <a:ext uri="{FF2B5EF4-FFF2-40B4-BE49-F238E27FC236}">
                <a16:creationId xmlns:a16="http://schemas.microsoft.com/office/drawing/2014/main" id="{539F452B-F55F-4D85-834B-A7EAF742647C}"/>
              </a:ext>
            </a:extLst>
          </p:cNvPr>
          <p:cNvSpPr/>
          <p:nvPr userDrawn="1"/>
        </p:nvSpPr>
        <p:spPr>
          <a:xfrm>
            <a:off x="9014155" y="740289"/>
            <a:ext cx="379060" cy="326776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1"/>
              </a:solidFill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91D9F6BE-FB0B-42EE-8F02-95F5CC039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6" name="Figura a mano libera: Forma 15">
            <a:extLst>
              <a:ext uri="{FF2B5EF4-FFF2-40B4-BE49-F238E27FC236}">
                <a16:creationId xmlns:a16="http://schemas.microsoft.com/office/drawing/2014/main" id="{C67FFA0E-8AAA-4DEB-B97E-31969F57927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393238" y="2"/>
            <a:ext cx="2798762" cy="1354861"/>
          </a:xfrm>
          <a:custGeom>
            <a:avLst/>
            <a:gdLst>
              <a:gd name="connsiteX0" fmla="*/ 316595 w 2798762"/>
              <a:gd name="connsiteY0" fmla="*/ 88390 h 1354861"/>
              <a:gd name="connsiteX1" fmla="*/ 1152465 w 2798762"/>
              <a:gd name="connsiteY1" fmla="*/ 88390 h 1354861"/>
              <a:gd name="connsiteX2" fmla="*/ 1469083 w 2798762"/>
              <a:gd name="connsiteY2" fmla="*/ 721626 h 1354861"/>
              <a:gd name="connsiteX3" fmla="*/ 1152465 w 2798762"/>
              <a:gd name="connsiteY3" fmla="*/ 1354861 h 1354861"/>
              <a:gd name="connsiteX4" fmla="*/ 316595 w 2798762"/>
              <a:gd name="connsiteY4" fmla="*/ 1354861 h 1354861"/>
              <a:gd name="connsiteX5" fmla="*/ 0 w 2798762"/>
              <a:gd name="connsiteY5" fmla="*/ 721672 h 1354861"/>
              <a:gd name="connsiteX6" fmla="*/ 0 w 2798762"/>
              <a:gd name="connsiteY6" fmla="*/ 721580 h 1354861"/>
              <a:gd name="connsiteX7" fmla="*/ 1250372 w 2798762"/>
              <a:gd name="connsiteY7" fmla="*/ 0 h 1354861"/>
              <a:gd name="connsiteX8" fmla="*/ 2798762 w 2798762"/>
              <a:gd name="connsiteY8" fmla="*/ 0 h 1354861"/>
              <a:gd name="connsiteX9" fmla="*/ 2798762 w 2798762"/>
              <a:gd name="connsiteY9" fmla="*/ 505978 h 1354861"/>
              <a:gd name="connsiteX10" fmla="*/ 2719777 w 2798762"/>
              <a:gd name="connsiteY10" fmla="*/ 663948 h 1354861"/>
              <a:gd name="connsiteX11" fmla="*/ 1582346 w 2798762"/>
              <a:gd name="connsiteY11" fmla="*/ 663948 h 1354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798762" h="1354861">
                <a:moveTo>
                  <a:pt x="316595" y="88390"/>
                </a:moveTo>
                <a:lnTo>
                  <a:pt x="1152465" y="88390"/>
                </a:lnTo>
                <a:lnTo>
                  <a:pt x="1469083" y="721626"/>
                </a:lnTo>
                <a:lnTo>
                  <a:pt x="1152465" y="1354861"/>
                </a:lnTo>
                <a:lnTo>
                  <a:pt x="316595" y="1354861"/>
                </a:lnTo>
                <a:lnTo>
                  <a:pt x="0" y="721672"/>
                </a:lnTo>
                <a:lnTo>
                  <a:pt x="0" y="721580"/>
                </a:lnTo>
                <a:close/>
                <a:moveTo>
                  <a:pt x="1250372" y="0"/>
                </a:moveTo>
                <a:lnTo>
                  <a:pt x="2798762" y="0"/>
                </a:lnTo>
                <a:lnTo>
                  <a:pt x="2798762" y="505978"/>
                </a:lnTo>
                <a:lnTo>
                  <a:pt x="2719777" y="663948"/>
                </a:lnTo>
                <a:lnTo>
                  <a:pt x="1582346" y="663948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40965590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ula di chius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e 6">
            <a:extLst>
              <a:ext uri="{FF2B5EF4-FFF2-40B4-BE49-F238E27FC236}">
                <a16:creationId xmlns:a16="http://schemas.microsoft.com/office/drawing/2014/main" id="{5E74AFC3-1C60-42DE-ABAC-F53CA85AC6F1}"/>
              </a:ext>
            </a:extLst>
          </p:cNvPr>
          <p:cNvSpPr/>
          <p:nvPr userDrawn="1"/>
        </p:nvSpPr>
        <p:spPr>
          <a:xfrm>
            <a:off x="5897272" y="1457542"/>
            <a:ext cx="617218" cy="61721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5F133261-FFEB-4B3D-B085-14AEAE741F82}"/>
              </a:ext>
            </a:extLst>
          </p:cNvPr>
          <p:cNvSpPr/>
          <p:nvPr userDrawn="1"/>
        </p:nvSpPr>
        <p:spPr>
          <a:xfrm>
            <a:off x="9810348" y="5955461"/>
            <a:ext cx="394539" cy="39453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653FE105-1D8E-48B0-AD9A-95AC9A165651}"/>
              </a:ext>
            </a:extLst>
          </p:cNvPr>
          <p:cNvSpPr/>
          <p:nvPr userDrawn="1"/>
        </p:nvSpPr>
        <p:spPr>
          <a:xfrm>
            <a:off x="6514490" y="946887"/>
            <a:ext cx="335852" cy="335852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C4388F5-0DCA-4A09-A6E1-AE07F40309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7701" y="2042790"/>
            <a:ext cx="4143374" cy="2654301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17" name="Segnaposto testo 15">
            <a:extLst>
              <a:ext uri="{FF2B5EF4-FFF2-40B4-BE49-F238E27FC236}">
                <a16:creationId xmlns:a16="http://schemas.microsoft.com/office/drawing/2014/main" id="{02C12FDC-BC11-43E8-B22A-3EC48E0344D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7699" y="4953919"/>
            <a:ext cx="4143375" cy="759470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</a:defRPr>
            </a:lvl1pPr>
            <a:lvl2pPr>
              <a:buNone/>
              <a:defRPr sz="2000"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12" name="Segnaposto immagine 11">
            <a:extLst>
              <a:ext uri="{FF2B5EF4-FFF2-40B4-BE49-F238E27FC236}">
                <a16:creationId xmlns:a16="http://schemas.microsoft.com/office/drawing/2014/main" id="{3D43F412-F2C7-4D38-BDD0-9663029081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87402" y="533063"/>
            <a:ext cx="5542598" cy="5611666"/>
          </a:xfrm>
          <a:custGeom>
            <a:avLst/>
            <a:gdLst>
              <a:gd name="connsiteX0" fmla="*/ 3354105 w 5542598"/>
              <a:gd name="connsiteY0" fmla="*/ 4359376 h 5611666"/>
              <a:gd name="connsiteX1" fmla="*/ 3980250 w 5542598"/>
              <a:gd name="connsiteY1" fmla="*/ 4985521 h 5611666"/>
              <a:gd name="connsiteX2" fmla="*/ 3354105 w 5542598"/>
              <a:gd name="connsiteY2" fmla="*/ 5611666 h 5611666"/>
              <a:gd name="connsiteX3" fmla="*/ 2727960 w 5542598"/>
              <a:gd name="connsiteY3" fmla="*/ 4985521 h 5611666"/>
              <a:gd name="connsiteX4" fmla="*/ 3354105 w 5542598"/>
              <a:gd name="connsiteY4" fmla="*/ 4359376 h 5611666"/>
              <a:gd name="connsiteX5" fmla="*/ 1592580 w 5542598"/>
              <a:gd name="connsiteY5" fmla="*/ 1430357 h 5611666"/>
              <a:gd name="connsiteX6" fmla="*/ 3185160 w 5542598"/>
              <a:gd name="connsiteY6" fmla="*/ 3022937 h 5611666"/>
              <a:gd name="connsiteX7" fmla="*/ 1592580 w 5542598"/>
              <a:gd name="connsiteY7" fmla="*/ 4615517 h 5611666"/>
              <a:gd name="connsiteX8" fmla="*/ 0 w 5542598"/>
              <a:gd name="connsiteY8" fmla="*/ 3022937 h 5611666"/>
              <a:gd name="connsiteX9" fmla="*/ 1592580 w 5542598"/>
              <a:gd name="connsiteY9" fmla="*/ 1430357 h 5611666"/>
              <a:gd name="connsiteX10" fmla="*/ 4230267 w 5542598"/>
              <a:gd name="connsiteY10" fmla="*/ 0 h 5611666"/>
              <a:gd name="connsiteX11" fmla="*/ 5542598 w 5542598"/>
              <a:gd name="connsiteY11" fmla="*/ 1312331 h 5611666"/>
              <a:gd name="connsiteX12" fmla="*/ 4230267 w 5542598"/>
              <a:gd name="connsiteY12" fmla="*/ 2624662 h 5611666"/>
              <a:gd name="connsiteX13" fmla="*/ 2917936 w 5542598"/>
              <a:gd name="connsiteY13" fmla="*/ 1312331 h 5611666"/>
              <a:gd name="connsiteX14" fmla="*/ 4230267 w 5542598"/>
              <a:gd name="connsiteY14" fmla="*/ 0 h 5611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542598" h="5611666">
                <a:moveTo>
                  <a:pt x="3354105" y="4359376"/>
                </a:moveTo>
                <a:cubicBezTo>
                  <a:pt x="3699915" y="4359376"/>
                  <a:pt x="3980250" y="4639711"/>
                  <a:pt x="3980250" y="4985521"/>
                </a:cubicBezTo>
                <a:cubicBezTo>
                  <a:pt x="3980250" y="5331331"/>
                  <a:pt x="3699915" y="5611666"/>
                  <a:pt x="3354105" y="5611666"/>
                </a:cubicBezTo>
                <a:cubicBezTo>
                  <a:pt x="3008295" y="5611666"/>
                  <a:pt x="2727960" y="5331331"/>
                  <a:pt x="2727960" y="4985521"/>
                </a:cubicBezTo>
                <a:cubicBezTo>
                  <a:pt x="2727960" y="4639711"/>
                  <a:pt x="3008295" y="4359376"/>
                  <a:pt x="3354105" y="4359376"/>
                </a:cubicBezTo>
                <a:close/>
                <a:moveTo>
                  <a:pt x="1592580" y="1430357"/>
                </a:moveTo>
                <a:cubicBezTo>
                  <a:pt x="2472138" y="1430357"/>
                  <a:pt x="3185160" y="2143379"/>
                  <a:pt x="3185160" y="3022937"/>
                </a:cubicBezTo>
                <a:cubicBezTo>
                  <a:pt x="3185160" y="3902495"/>
                  <a:pt x="2472138" y="4615517"/>
                  <a:pt x="1592580" y="4615517"/>
                </a:cubicBezTo>
                <a:cubicBezTo>
                  <a:pt x="713022" y="4615517"/>
                  <a:pt x="0" y="3902495"/>
                  <a:pt x="0" y="3022937"/>
                </a:cubicBezTo>
                <a:cubicBezTo>
                  <a:pt x="0" y="2143379"/>
                  <a:pt x="713022" y="1430357"/>
                  <a:pt x="1592580" y="1430357"/>
                </a:cubicBezTo>
                <a:close/>
                <a:moveTo>
                  <a:pt x="4230267" y="0"/>
                </a:moveTo>
                <a:cubicBezTo>
                  <a:pt x="4955047" y="0"/>
                  <a:pt x="5542598" y="587551"/>
                  <a:pt x="5542598" y="1312331"/>
                </a:cubicBezTo>
                <a:cubicBezTo>
                  <a:pt x="5542598" y="2037111"/>
                  <a:pt x="4955047" y="2624662"/>
                  <a:pt x="4230267" y="2624662"/>
                </a:cubicBezTo>
                <a:cubicBezTo>
                  <a:pt x="3505487" y="2624662"/>
                  <a:pt x="2917936" y="2037111"/>
                  <a:pt x="2917936" y="1312331"/>
                </a:cubicBezTo>
                <a:cubicBezTo>
                  <a:pt x="2917936" y="587551"/>
                  <a:pt x="3505487" y="0"/>
                  <a:pt x="423026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11176083-2CE5-4707-A564-46805454A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161869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ayout personalizza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immagine 21">
            <a:extLst>
              <a:ext uri="{FF2B5EF4-FFF2-40B4-BE49-F238E27FC236}">
                <a16:creationId xmlns:a16="http://schemas.microsoft.com/office/drawing/2014/main" id="{DFA57703-9E4A-48E0-A123-3A5EDC7647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Rettangolo 1" descr="Edificio svettante">
            <a:extLst>
              <a:ext uri="{FF2B5EF4-FFF2-40B4-BE49-F238E27FC236}">
                <a16:creationId xmlns:a16="http://schemas.microsoft.com/office/drawing/2014/main" id="{AF7FA146-2A75-4EA7-A9AD-EBCE6F17FB42}"/>
              </a:ext>
            </a:extLst>
          </p:cNvPr>
          <p:cNvSpPr/>
          <p:nvPr userDrawn="1"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340C15AA-E296-48AE-857F-0589EEA69D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9139" y="4859469"/>
            <a:ext cx="3924934" cy="490538"/>
          </a:xfrm>
          <a:prstGeom prst="rect">
            <a:avLst/>
          </a:prstGeom>
        </p:spPr>
        <p:txBody>
          <a:bodyPr rtlCol="0"/>
          <a:lstStyle>
            <a:lvl1pPr algn="r">
              <a:buNone/>
              <a:defRPr lang="en-US" sz="24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162BE5D7-9E35-49F8-A8E4-2093183A6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9139" y="1529685"/>
            <a:ext cx="3924934" cy="1695637"/>
          </a:xfrm>
          <a:prstGeom prst="rect">
            <a:avLst/>
          </a:prstGeom>
        </p:spPr>
        <p:txBody>
          <a:bodyPr rtlCol="0"/>
          <a:lstStyle>
            <a:lvl1pPr>
              <a:spcBef>
                <a:spcPts val="1000"/>
              </a:spcBef>
              <a:defRPr sz="4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143995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Layout personalizzat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gnaposto immagine 21">
            <a:extLst>
              <a:ext uri="{FF2B5EF4-FFF2-40B4-BE49-F238E27FC236}">
                <a16:creationId xmlns:a16="http://schemas.microsoft.com/office/drawing/2014/main" id="{75D96571-69F8-475F-A910-ECC18342506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" name="Ovale 2" descr="Edificio svettante">
            <a:extLst>
              <a:ext uri="{FF2B5EF4-FFF2-40B4-BE49-F238E27FC236}">
                <a16:creationId xmlns:a16="http://schemas.microsoft.com/office/drawing/2014/main" id="{CD4C2457-AECB-4015-9FE4-CCBC516AA9EE}"/>
              </a:ext>
            </a:extLst>
          </p:cNvPr>
          <p:cNvSpPr/>
          <p:nvPr userDrawn="1"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9" name="Ovale 8">
            <a:extLst>
              <a:ext uri="{FF2B5EF4-FFF2-40B4-BE49-F238E27FC236}">
                <a16:creationId xmlns:a16="http://schemas.microsoft.com/office/drawing/2014/main" id="{289A018F-D11C-4B07-9830-8336B27A18AD}"/>
              </a:ext>
            </a:extLst>
          </p:cNvPr>
          <p:cNvSpPr/>
          <p:nvPr userDrawn="1"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Ovale 10">
            <a:extLst>
              <a:ext uri="{FF2B5EF4-FFF2-40B4-BE49-F238E27FC236}">
                <a16:creationId xmlns:a16="http://schemas.microsoft.com/office/drawing/2014/main" id="{E0209A32-FE17-4457-B02B-0A1DB9B8ADB1}"/>
              </a:ext>
            </a:extLst>
          </p:cNvPr>
          <p:cNvSpPr/>
          <p:nvPr userDrawn="1"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D585A541-0EDE-4213-AE62-4D909E8EB7F5}"/>
              </a:ext>
            </a:extLst>
          </p:cNvPr>
          <p:cNvSpPr/>
          <p:nvPr userDrawn="1"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Segnaposto testo 23">
            <a:extLst>
              <a:ext uri="{FF2B5EF4-FFF2-40B4-BE49-F238E27FC236}">
                <a16:creationId xmlns:a16="http://schemas.microsoft.com/office/drawing/2014/main" id="{CBFD020D-881A-48D8-BDA8-55C7B95C59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27927" y="4609453"/>
            <a:ext cx="3924934" cy="490538"/>
          </a:xfrm>
          <a:prstGeom prst="rect">
            <a:avLst/>
          </a:prstGeom>
        </p:spPr>
        <p:txBody>
          <a:bodyPr rtlCol="0" anchor="b"/>
          <a:lstStyle>
            <a:lvl1pPr algn="ctr">
              <a:buNone/>
              <a:defRPr lang="en-US" sz="2000" b="1" kern="1200" dirty="0" smtClean="0">
                <a:solidFill>
                  <a:schemeClr val="accent4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>
              <a:buNone/>
              <a:defRPr/>
            </a:lvl2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CF9687A5-0BDD-45B2-A892-542449E31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678" y="1988047"/>
            <a:ext cx="4007183" cy="2374194"/>
          </a:xfrm>
          <a:prstGeom prst="rect">
            <a:avLst/>
          </a:prstGeom>
        </p:spPr>
        <p:txBody>
          <a:bodyPr rtlCol="0"/>
          <a:lstStyle>
            <a:lvl1pPr algn="ctr">
              <a:spcBef>
                <a:spcPts val="1000"/>
              </a:spcBef>
              <a:defRPr sz="28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86324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testo 26">
            <a:extLst>
              <a:ext uri="{FF2B5EF4-FFF2-40B4-BE49-F238E27FC236}">
                <a16:creationId xmlns:a16="http://schemas.microsoft.com/office/drawing/2014/main" id="{4AA38E8C-A334-4183-8ABC-112B8517F48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6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B80624A4-5116-4AAF-8C31-C25D1DB16FEC}"/>
              </a:ext>
            </a:extLst>
          </p:cNvPr>
          <p:cNvSpPr/>
          <p:nvPr userDrawn="1"/>
        </p:nvSpPr>
        <p:spPr>
          <a:xfrm>
            <a:off x="9354457" y="5363987"/>
            <a:ext cx="457200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Rettangolo 20">
            <a:extLst>
              <a:ext uri="{FF2B5EF4-FFF2-40B4-BE49-F238E27FC236}">
                <a16:creationId xmlns:a16="http://schemas.microsoft.com/office/drawing/2014/main" id="{1D07EC8A-6024-4DEA-9C4D-AE4228E17854}"/>
              </a:ext>
            </a:extLst>
          </p:cNvPr>
          <p:cNvSpPr/>
          <p:nvPr userDrawn="1"/>
        </p:nvSpPr>
        <p:spPr>
          <a:xfrm>
            <a:off x="6692791" y="1699889"/>
            <a:ext cx="319749" cy="31974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Rettangolo 22">
            <a:extLst>
              <a:ext uri="{FF2B5EF4-FFF2-40B4-BE49-F238E27FC236}">
                <a16:creationId xmlns:a16="http://schemas.microsoft.com/office/drawing/2014/main" id="{D1C8FAEF-DF78-48CC-AEEF-F9B802055C05}"/>
              </a:ext>
            </a:extLst>
          </p:cNvPr>
          <p:cNvSpPr/>
          <p:nvPr userDrawn="1"/>
        </p:nvSpPr>
        <p:spPr>
          <a:xfrm>
            <a:off x="9354457" y="5897738"/>
            <a:ext cx="179977" cy="17997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566F72D6-AEEE-4CF3-8136-F6782F1E489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90227" y="786181"/>
            <a:ext cx="4441372" cy="5393036"/>
          </a:xfrm>
          <a:custGeom>
            <a:avLst/>
            <a:gdLst>
              <a:gd name="connsiteX0" fmla="*/ 0 w 4441372"/>
              <a:gd name="connsiteY0" fmla="*/ 3188969 h 5393036"/>
              <a:gd name="connsiteX1" fmla="*/ 2173516 w 4441372"/>
              <a:gd name="connsiteY1" fmla="*/ 3188969 h 5393036"/>
              <a:gd name="connsiteX2" fmla="*/ 2173516 w 4441372"/>
              <a:gd name="connsiteY2" fmla="*/ 5393036 h 5393036"/>
              <a:gd name="connsiteX3" fmla="*/ 0 w 4441372"/>
              <a:gd name="connsiteY3" fmla="*/ 5393036 h 5393036"/>
              <a:gd name="connsiteX4" fmla="*/ 2267856 w 4441372"/>
              <a:gd name="connsiteY4" fmla="*/ 2293018 h 5393036"/>
              <a:gd name="connsiteX5" fmla="*/ 4441372 w 4441372"/>
              <a:gd name="connsiteY5" fmla="*/ 2293018 h 5393036"/>
              <a:gd name="connsiteX6" fmla="*/ 4441372 w 4441372"/>
              <a:gd name="connsiteY6" fmla="*/ 4497085 h 5393036"/>
              <a:gd name="connsiteX7" fmla="*/ 2267856 w 4441372"/>
              <a:gd name="connsiteY7" fmla="*/ 4497085 h 5393036"/>
              <a:gd name="connsiteX8" fmla="*/ 0 w 4441372"/>
              <a:gd name="connsiteY8" fmla="*/ 906837 h 5393036"/>
              <a:gd name="connsiteX9" fmla="*/ 2173516 w 4441372"/>
              <a:gd name="connsiteY9" fmla="*/ 906837 h 5393036"/>
              <a:gd name="connsiteX10" fmla="*/ 2173516 w 4441372"/>
              <a:gd name="connsiteY10" fmla="*/ 3110904 h 5393036"/>
              <a:gd name="connsiteX11" fmla="*/ 0 w 4441372"/>
              <a:gd name="connsiteY11" fmla="*/ 3110904 h 5393036"/>
              <a:gd name="connsiteX12" fmla="*/ 2267856 w 4441372"/>
              <a:gd name="connsiteY12" fmla="*/ 0 h 5393036"/>
              <a:gd name="connsiteX13" fmla="*/ 4441372 w 4441372"/>
              <a:gd name="connsiteY13" fmla="*/ 0 h 5393036"/>
              <a:gd name="connsiteX14" fmla="*/ 4441372 w 4441372"/>
              <a:gd name="connsiteY14" fmla="*/ 2204067 h 5393036"/>
              <a:gd name="connsiteX15" fmla="*/ 2267856 w 4441372"/>
              <a:gd name="connsiteY15" fmla="*/ 2204067 h 539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441372" h="5393036">
                <a:moveTo>
                  <a:pt x="0" y="3188969"/>
                </a:moveTo>
                <a:lnTo>
                  <a:pt x="2173516" y="3188969"/>
                </a:lnTo>
                <a:lnTo>
                  <a:pt x="2173516" y="5393036"/>
                </a:lnTo>
                <a:lnTo>
                  <a:pt x="0" y="5393036"/>
                </a:lnTo>
                <a:close/>
                <a:moveTo>
                  <a:pt x="2267856" y="2293018"/>
                </a:moveTo>
                <a:lnTo>
                  <a:pt x="4441372" y="2293018"/>
                </a:lnTo>
                <a:lnTo>
                  <a:pt x="4441372" y="4497085"/>
                </a:lnTo>
                <a:lnTo>
                  <a:pt x="2267856" y="4497085"/>
                </a:lnTo>
                <a:close/>
                <a:moveTo>
                  <a:pt x="0" y="906837"/>
                </a:moveTo>
                <a:lnTo>
                  <a:pt x="2173516" y="906837"/>
                </a:lnTo>
                <a:lnTo>
                  <a:pt x="2173516" y="3110904"/>
                </a:lnTo>
                <a:lnTo>
                  <a:pt x="0" y="3110904"/>
                </a:lnTo>
                <a:close/>
                <a:moveTo>
                  <a:pt x="2267856" y="0"/>
                </a:moveTo>
                <a:lnTo>
                  <a:pt x="4441372" y="0"/>
                </a:lnTo>
                <a:lnTo>
                  <a:pt x="4441372" y="2204067"/>
                </a:lnTo>
                <a:lnTo>
                  <a:pt x="2267856" y="2204067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59DADC7-BE21-4434-A6E4-BAF809005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94370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04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1416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e 9">
            <a:extLst>
              <a:ext uri="{FF2B5EF4-FFF2-40B4-BE49-F238E27FC236}">
                <a16:creationId xmlns:a16="http://schemas.microsoft.com/office/drawing/2014/main" id="{24FAA9D0-7C9C-4043-9931-A15819ABB9B5}"/>
              </a:ext>
            </a:extLst>
          </p:cNvPr>
          <p:cNvSpPr/>
          <p:nvPr userDrawn="1"/>
        </p:nvSpPr>
        <p:spPr>
          <a:xfrm>
            <a:off x="7362825" y="443263"/>
            <a:ext cx="361950" cy="3619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E232AB2D-843E-4B5F-8793-6A263DA356BB}"/>
              </a:ext>
            </a:extLst>
          </p:cNvPr>
          <p:cNvSpPr/>
          <p:nvPr userDrawn="1"/>
        </p:nvSpPr>
        <p:spPr>
          <a:xfrm>
            <a:off x="11007246" y="5605994"/>
            <a:ext cx="654227" cy="65422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16" name="Ovale 15">
            <a:extLst>
              <a:ext uri="{FF2B5EF4-FFF2-40B4-BE49-F238E27FC236}">
                <a16:creationId xmlns:a16="http://schemas.microsoft.com/office/drawing/2014/main" id="{FA75A12B-C399-4072-BD69-D872D2C2AD1F}"/>
              </a:ext>
            </a:extLst>
          </p:cNvPr>
          <p:cNvSpPr/>
          <p:nvPr userDrawn="1"/>
        </p:nvSpPr>
        <p:spPr>
          <a:xfrm>
            <a:off x="10683791" y="6132439"/>
            <a:ext cx="251152" cy="251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>
              <a:solidFill>
                <a:schemeClr val="accent5"/>
              </a:solidFill>
            </a:endParaRPr>
          </a:p>
        </p:txBody>
      </p:sp>
      <p:sp>
        <p:nvSpPr>
          <p:cNvPr id="23" name="Segnaposto immagine 22">
            <a:extLst>
              <a:ext uri="{FF2B5EF4-FFF2-40B4-BE49-F238E27FC236}">
                <a16:creationId xmlns:a16="http://schemas.microsoft.com/office/drawing/2014/main" id="{423AE48B-50E9-4BEA-B66A-B2D2B9CCFE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33416" y="624239"/>
            <a:ext cx="5855754" cy="5631571"/>
          </a:xfrm>
          <a:custGeom>
            <a:avLst/>
            <a:gdLst>
              <a:gd name="connsiteX0" fmla="*/ 3433020 w 5855754"/>
              <a:gd name="connsiteY0" fmla="*/ 786103 h 5631571"/>
              <a:gd name="connsiteX1" fmla="*/ 5855754 w 5855754"/>
              <a:gd name="connsiteY1" fmla="*/ 3208837 h 5631571"/>
              <a:gd name="connsiteX2" fmla="*/ 3433020 w 5855754"/>
              <a:gd name="connsiteY2" fmla="*/ 5631571 h 5631571"/>
              <a:gd name="connsiteX3" fmla="*/ 1010286 w 5855754"/>
              <a:gd name="connsiteY3" fmla="*/ 3208837 h 5631571"/>
              <a:gd name="connsiteX4" fmla="*/ 3433020 w 5855754"/>
              <a:gd name="connsiteY4" fmla="*/ 786103 h 5631571"/>
              <a:gd name="connsiteX5" fmla="*/ 828675 w 5855754"/>
              <a:gd name="connsiteY5" fmla="*/ 0 h 5631571"/>
              <a:gd name="connsiteX6" fmla="*/ 1657350 w 5855754"/>
              <a:gd name="connsiteY6" fmla="*/ 828675 h 5631571"/>
              <a:gd name="connsiteX7" fmla="*/ 828675 w 5855754"/>
              <a:gd name="connsiteY7" fmla="*/ 1657350 h 5631571"/>
              <a:gd name="connsiteX8" fmla="*/ 0 w 5855754"/>
              <a:gd name="connsiteY8" fmla="*/ 828675 h 5631571"/>
              <a:gd name="connsiteX9" fmla="*/ 828675 w 5855754"/>
              <a:gd name="connsiteY9" fmla="*/ 0 h 563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855754" h="5631571">
                <a:moveTo>
                  <a:pt x="3433020" y="786103"/>
                </a:moveTo>
                <a:cubicBezTo>
                  <a:pt x="4771059" y="786103"/>
                  <a:pt x="5855754" y="1870798"/>
                  <a:pt x="5855754" y="3208837"/>
                </a:cubicBezTo>
                <a:cubicBezTo>
                  <a:pt x="5855754" y="4546876"/>
                  <a:pt x="4771059" y="5631571"/>
                  <a:pt x="3433020" y="5631571"/>
                </a:cubicBezTo>
                <a:cubicBezTo>
                  <a:pt x="2094981" y="5631571"/>
                  <a:pt x="1010286" y="4546876"/>
                  <a:pt x="1010286" y="3208837"/>
                </a:cubicBezTo>
                <a:cubicBezTo>
                  <a:pt x="1010286" y="1870798"/>
                  <a:pt x="2094981" y="786103"/>
                  <a:pt x="3433020" y="786103"/>
                </a:cubicBezTo>
                <a:close/>
                <a:moveTo>
                  <a:pt x="828675" y="0"/>
                </a:moveTo>
                <a:cubicBezTo>
                  <a:pt x="1286340" y="0"/>
                  <a:pt x="1657350" y="371010"/>
                  <a:pt x="1657350" y="828675"/>
                </a:cubicBezTo>
                <a:cubicBezTo>
                  <a:pt x="1657350" y="1286340"/>
                  <a:pt x="1286340" y="1657350"/>
                  <a:pt x="828675" y="1657350"/>
                </a:cubicBezTo>
                <a:cubicBezTo>
                  <a:pt x="371010" y="1657350"/>
                  <a:pt x="0" y="1286340"/>
                  <a:pt x="0" y="828675"/>
                </a:cubicBezTo>
                <a:cubicBezTo>
                  <a:pt x="0" y="371010"/>
                  <a:pt x="371010" y="0"/>
                  <a:pt x="828675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282D3E62-6D1A-4E9D-BE54-2EED9BF429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rtlCol="0"/>
          <a:lstStyle>
            <a:lvl1pPr>
              <a:lnSpc>
                <a:spcPct val="150000"/>
              </a:lnSpc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1pPr>
            <a:lvl2pPr>
              <a:buClr>
                <a:schemeClr val="accent4"/>
              </a:buClr>
              <a:buFont typeface="Wingdings" panose="05000000000000000000" pitchFamily="2" charset="2"/>
              <a:buChar char="§"/>
              <a:defRPr sz="2000"/>
            </a:lvl2pPr>
            <a:lvl3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3pPr>
            <a:lvl4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4pPr>
            <a:lvl5pPr>
              <a:buClr>
                <a:schemeClr val="accent4"/>
              </a:buClr>
              <a:buFont typeface="Wingdings" panose="05000000000000000000" pitchFamily="2" charset="2"/>
              <a:buChar char="§"/>
              <a:defRPr sz="18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DEB8F0E5-B89F-48AD-87BD-534EA9463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4275138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84497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co e tabe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23CD802-D0A0-4EAC-8222-78FFDDD76A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2039392"/>
            <a:ext cx="10515600" cy="4114800"/>
          </a:xfrm>
          <a:prstGeom prst="rect">
            <a:avLst/>
          </a:prstGeom>
        </p:spPr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7BCB8BF-DA17-4856-91E9-77C601F2B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35000"/>
            <a:ext cx="10515600" cy="700115"/>
          </a:xfrm>
          <a:prstGeom prst="rect">
            <a:avLst/>
          </a:prstGeom>
        </p:spPr>
        <p:txBody>
          <a:bodyPr rtlCol="0" anchor="ctr"/>
          <a:lstStyle>
            <a:lvl1pPr algn="ctr"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651989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6FDA3C6F-5F6A-4D64-8BFE-AFFF58B1A0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12871" y="4141999"/>
            <a:ext cx="4220845" cy="861497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 b="1">
                <a:solidFill>
                  <a:schemeClr val="accent4"/>
                </a:solidFill>
                <a:latin typeface="+mj-lt"/>
              </a:defRPr>
            </a:lvl1pPr>
            <a:lvl2pPr>
              <a:buNone/>
              <a:defRPr sz="2000"/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endParaRPr lang="it-IT" noProof="0"/>
          </a:p>
        </p:txBody>
      </p:sp>
      <p:sp>
        <p:nvSpPr>
          <p:cNvPr id="15" name="Esagono 14">
            <a:extLst>
              <a:ext uri="{FF2B5EF4-FFF2-40B4-BE49-F238E27FC236}">
                <a16:creationId xmlns:a16="http://schemas.microsoft.com/office/drawing/2014/main" id="{AC159667-7690-4645-986D-BE501438455F}"/>
              </a:ext>
            </a:extLst>
          </p:cNvPr>
          <p:cNvSpPr/>
          <p:nvPr userDrawn="1"/>
        </p:nvSpPr>
        <p:spPr>
          <a:xfrm>
            <a:off x="740309" y="1382809"/>
            <a:ext cx="1229566" cy="1059971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6" name="Esagono 15">
            <a:extLst>
              <a:ext uri="{FF2B5EF4-FFF2-40B4-BE49-F238E27FC236}">
                <a16:creationId xmlns:a16="http://schemas.microsoft.com/office/drawing/2014/main" id="{54667EE4-E77F-453B-BF8B-B1EE2AE80715}"/>
              </a:ext>
            </a:extLst>
          </p:cNvPr>
          <p:cNvSpPr/>
          <p:nvPr userDrawn="1"/>
        </p:nvSpPr>
        <p:spPr>
          <a:xfrm>
            <a:off x="3755031" y="1194620"/>
            <a:ext cx="1666162" cy="1436347"/>
          </a:xfrm>
          <a:prstGeom prst="hexag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7" name="Esagono 16">
            <a:extLst>
              <a:ext uri="{FF2B5EF4-FFF2-40B4-BE49-F238E27FC236}">
                <a16:creationId xmlns:a16="http://schemas.microsoft.com/office/drawing/2014/main" id="{FC050232-A229-425F-BFC8-D50374F2D171}"/>
              </a:ext>
            </a:extLst>
          </p:cNvPr>
          <p:cNvSpPr/>
          <p:nvPr userDrawn="1"/>
        </p:nvSpPr>
        <p:spPr>
          <a:xfrm>
            <a:off x="3804994" y="5233183"/>
            <a:ext cx="718261" cy="619191"/>
          </a:xfrm>
          <a:prstGeom prst="hexagon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53E4EBC7-340A-43A5-9E23-4B73A6F700B6}"/>
              </a:ext>
            </a:extLst>
          </p:cNvPr>
          <p:cNvSpPr/>
          <p:nvPr userDrawn="1"/>
        </p:nvSpPr>
        <p:spPr>
          <a:xfrm>
            <a:off x="1837838" y="1101306"/>
            <a:ext cx="651613" cy="561736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1ED0E31A-F0A3-481D-8D9C-E3C4531FD2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71515" y="1914044"/>
            <a:ext cx="3993624" cy="3617848"/>
          </a:xfrm>
          <a:custGeom>
            <a:avLst/>
            <a:gdLst>
              <a:gd name="connsiteX0" fmla="*/ 1223161 w 3993624"/>
              <a:gd name="connsiteY0" fmla="*/ 2354088 h 3617848"/>
              <a:gd name="connsiteX1" fmla="*/ 2057242 w 3993624"/>
              <a:gd name="connsiteY1" fmla="*/ 2354088 h 3617848"/>
              <a:gd name="connsiteX2" fmla="*/ 2373182 w 3993624"/>
              <a:gd name="connsiteY2" fmla="*/ 2985968 h 3617848"/>
              <a:gd name="connsiteX3" fmla="*/ 2057242 w 3993624"/>
              <a:gd name="connsiteY3" fmla="*/ 3617848 h 3617848"/>
              <a:gd name="connsiteX4" fmla="*/ 1223161 w 3993624"/>
              <a:gd name="connsiteY4" fmla="*/ 3617848 h 3617848"/>
              <a:gd name="connsiteX5" fmla="*/ 907221 w 3993624"/>
              <a:gd name="connsiteY5" fmla="*/ 2985968 h 3617848"/>
              <a:gd name="connsiteX6" fmla="*/ 2569631 w 3993624"/>
              <a:gd name="connsiteY6" fmla="*/ 1425984 h 3617848"/>
              <a:gd name="connsiteX7" fmla="*/ 3602417 w 3993624"/>
              <a:gd name="connsiteY7" fmla="*/ 1425984 h 3617848"/>
              <a:gd name="connsiteX8" fmla="*/ 3993624 w 3993624"/>
              <a:gd name="connsiteY8" fmla="*/ 2208398 h 3617848"/>
              <a:gd name="connsiteX9" fmla="*/ 3602417 w 3993624"/>
              <a:gd name="connsiteY9" fmla="*/ 2990812 h 3617848"/>
              <a:gd name="connsiteX10" fmla="*/ 2569631 w 3993624"/>
              <a:gd name="connsiteY10" fmla="*/ 2990812 h 3617848"/>
              <a:gd name="connsiteX11" fmla="*/ 2178424 w 3993624"/>
              <a:gd name="connsiteY11" fmla="*/ 2208398 h 3617848"/>
              <a:gd name="connsiteX12" fmla="*/ 551406 w 3993624"/>
              <a:gd name="connsiteY12" fmla="*/ 0 h 3617848"/>
              <a:gd name="connsiteX13" fmla="*/ 2007117 w 3993624"/>
              <a:gd name="connsiteY13" fmla="*/ 0 h 3617848"/>
              <a:gd name="connsiteX14" fmla="*/ 2558523 w 3993624"/>
              <a:gd name="connsiteY14" fmla="*/ 1102811 h 3617848"/>
              <a:gd name="connsiteX15" fmla="*/ 2007117 w 3993624"/>
              <a:gd name="connsiteY15" fmla="*/ 2205622 h 3617848"/>
              <a:gd name="connsiteX16" fmla="*/ 551406 w 3993624"/>
              <a:gd name="connsiteY16" fmla="*/ 2205622 h 3617848"/>
              <a:gd name="connsiteX17" fmla="*/ 0 w 3993624"/>
              <a:gd name="connsiteY17" fmla="*/ 1102811 h 3617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93624" h="3617848">
                <a:moveTo>
                  <a:pt x="1223161" y="2354088"/>
                </a:moveTo>
                <a:lnTo>
                  <a:pt x="2057242" y="2354088"/>
                </a:lnTo>
                <a:lnTo>
                  <a:pt x="2373182" y="2985968"/>
                </a:lnTo>
                <a:lnTo>
                  <a:pt x="2057242" y="3617848"/>
                </a:lnTo>
                <a:lnTo>
                  <a:pt x="1223161" y="3617848"/>
                </a:lnTo>
                <a:lnTo>
                  <a:pt x="907221" y="2985968"/>
                </a:lnTo>
                <a:close/>
                <a:moveTo>
                  <a:pt x="2569631" y="1425984"/>
                </a:moveTo>
                <a:lnTo>
                  <a:pt x="3602417" y="1425984"/>
                </a:lnTo>
                <a:lnTo>
                  <a:pt x="3993624" y="2208398"/>
                </a:lnTo>
                <a:lnTo>
                  <a:pt x="3602417" y="2990812"/>
                </a:lnTo>
                <a:lnTo>
                  <a:pt x="2569631" y="2990812"/>
                </a:lnTo>
                <a:lnTo>
                  <a:pt x="2178424" y="2208398"/>
                </a:lnTo>
                <a:close/>
                <a:moveTo>
                  <a:pt x="551406" y="0"/>
                </a:moveTo>
                <a:lnTo>
                  <a:pt x="2007117" y="0"/>
                </a:lnTo>
                <a:lnTo>
                  <a:pt x="2558523" y="1102811"/>
                </a:lnTo>
                <a:lnTo>
                  <a:pt x="2007117" y="2205622"/>
                </a:lnTo>
                <a:lnTo>
                  <a:pt x="551406" y="2205622"/>
                </a:lnTo>
                <a:lnTo>
                  <a:pt x="0" y="1102811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3E68100-C56F-4515-A4FD-3F301797E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2871" y="2050552"/>
            <a:ext cx="4998720" cy="1748983"/>
          </a:xfrm>
          <a:prstGeom prst="rect">
            <a:avLst/>
          </a:prstGeom>
        </p:spPr>
        <p:txBody>
          <a:bodyPr rtlCol="0"/>
          <a:lstStyle>
            <a:lvl1pPr>
              <a:defRPr sz="28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360305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7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egnaposto immagine 38">
            <a:extLst>
              <a:ext uri="{FF2B5EF4-FFF2-40B4-BE49-F238E27FC236}">
                <a16:creationId xmlns:a16="http://schemas.microsoft.com/office/drawing/2014/main" id="{CF421413-161E-4B36-B693-FB38DF14EDA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5353508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8" name="Segnaposto immagine 37">
            <a:extLst>
              <a:ext uri="{FF2B5EF4-FFF2-40B4-BE49-F238E27FC236}">
                <a16:creationId xmlns:a16="http://schemas.microsoft.com/office/drawing/2014/main" id="{B5D207AE-9C9C-410A-9F31-2402BAD6DDF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11592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0" name="Segnaposto immagine 39">
            <a:extLst>
              <a:ext uri="{FF2B5EF4-FFF2-40B4-BE49-F238E27FC236}">
                <a16:creationId xmlns:a16="http://schemas.microsoft.com/office/drawing/2014/main" id="{DE3344FC-C4DE-481F-9C31-667EDD563C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602465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1" name="Segnaposto immagine 40">
            <a:extLst>
              <a:ext uri="{FF2B5EF4-FFF2-40B4-BE49-F238E27FC236}">
                <a16:creationId xmlns:a16="http://schemas.microsoft.com/office/drawing/2014/main" id="{59094D7D-3613-49C1-BB58-A65B41A9738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40051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8" name="Titolo 1">
            <a:extLst>
              <a:ext uri="{FF2B5EF4-FFF2-40B4-BE49-F238E27FC236}">
                <a16:creationId xmlns:a16="http://schemas.microsoft.com/office/drawing/2014/main" id="{69FE87B7-32A4-4C7F-9AAF-37688E640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647700"/>
            <a:ext cx="11340000" cy="700114"/>
          </a:xfrm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 noProof="0">
                <a:solidFill>
                  <a:schemeClr val="tx1"/>
                </a:solidFill>
              </a:rPr>
              <a:t>Fare clic per modificare lo stile del titolo dello schema</a:t>
            </a:r>
          </a:p>
        </p:txBody>
      </p:sp>
      <p:sp>
        <p:nvSpPr>
          <p:cNvPr id="9" name="Esagono 8">
            <a:extLst>
              <a:ext uri="{FF2B5EF4-FFF2-40B4-BE49-F238E27FC236}">
                <a16:creationId xmlns:a16="http://schemas.microsoft.com/office/drawing/2014/main" id="{476CA45F-A66A-4AD8-A004-10DB55A5D7B2}"/>
              </a:ext>
            </a:extLst>
          </p:cNvPr>
          <p:cNvSpPr/>
          <p:nvPr userDrawn="1"/>
        </p:nvSpPr>
        <p:spPr>
          <a:xfrm>
            <a:off x="546669" y="3467555"/>
            <a:ext cx="458268" cy="395059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0" name="Esagono 9">
            <a:extLst>
              <a:ext uri="{FF2B5EF4-FFF2-40B4-BE49-F238E27FC236}">
                <a16:creationId xmlns:a16="http://schemas.microsoft.com/office/drawing/2014/main" id="{27A66A3D-2437-4015-9F5F-380C4D23D83C}"/>
              </a:ext>
            </a:extLst>
          </p:cNvPr>
          <p:cNvSpPr/>
          <p:nvPr userDrawn="1"/>
        </p:nvSpPr>
        <p:spPr>
          <a:xfrm>
            <a:off x="11113337" y="2394722"/>
            <a:ext cx="358391" cy="308958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1" name="Esagono 10">
            <a:extLst>
              <a:ext uri="{FF2B5EF4-FFF2-40B4-BE49-F238E27FC236}">
                <a16:creationId xmlns:a16="http://schemas.microsoft.com/office/drawing/2014/main" id="{FFB14F3B-E7EF-4546-8D74-71FFB45C77C0}"/>
              </a:ext>
            </a:extLst>
          </p:cNvPr>
          <p:cNvSpPr/>
          <p:nvPr userDrawn="1"/>
        </p:nvSpPr>
        <p:spPr>
          <a:xfrm>
            <a:off x="10882649" y="2202202"/>
            <a:ext cx="230688" cy="19886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591F943B-ED0D-49A1-844A-E23BA9A487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6668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Segnaposto testo 22">
            <a:extLst>
              <a:ext uri="{FF2B5EF4-FFF2-40B4-BE49-F238E27FC236}">
                <a16:creationId xmlns:a16="http://schemas.microsoft.com/office/drawing/2014/main" id="{9AC6B9A8-053C-4828-B705-901C6018F3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56692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7" name="Segnaposto testo 22">
            <a:extLst>
              <a:ext uri="{FF2B5EF4-FFF2-40B4-BE49-F238E27FC236}">
                <a16:creationId xmlns:a16="http://schemas.microsoft.com/office/drawing/2014/main" id="{BBA6FD52-E179-41F8-AE78-9AF3D65F28B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89482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8" name="Segnaposto testo 22">
            <a:extLst>
              <a:ext uri="{FF2B5EF4-FFF2-40B4-BE49-F238E27FC236}">
                <a16:creationId xmlns:a16="http://schemas.microsoft.com/office/drawing/2014/main" id="{C49A82AB-D328-4DB0-841B-186884119E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8948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9" name="Segnaposto testo 22">
            <a:extLst>
              <a:ext uri="{FF2B5EF4-FFF2-40B4-BE49-F238E27FC236}">
                <a16:creationId xmlns:a16="http://schemas.microsoft.com/office/drawing/2014/main" id="{84E23D5D-9866-48F9-8E08-DD2DBE4C4E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032296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0" name="Segnaposto testo 22">
            <a:extLst>
              <a:ext uri="{FF2B5EF4-FFF2-40B4-BE49-F238E27FC236}">
                <a16:creationId xmlns:a16="http://schemas.microsoft.com/office/drawing/2014/main" id="{E671C9E6-A1A5-4EE5-8642-94AA7635DB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2920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1" name="Segnaposto testo 22">
            <a:extLst>
              <a:ext uri="{FF2B5EF4-FFF2-40B4-BE49-F238E27FC236}">
                <a16:creationId xmlns:a16="http://schemas.microsoft.com/office/drawing/2014/main" id="{DF6BB5C9-B678-435A-830F-4C10EB1A95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275110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2" name="Segnaposto testo 22">
            <a:extLst>
              <a:ext uri="{FF2B5EF4-FFF2-40B4-BE49-F238E27FC236}">
                <a16:creationId xmlns:a16="http://schemas.microsoft.com/office/drawing/2014/main" id="{1861EC87-A9E2-4FC3-B8BC-06C520B8A17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275111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3" name="Segnaposto testo 22">
            <a:extLst>
              <a:ext uri="{FF2B5EF4-FFF2-40B4-BE49-F238E27FC236}">
                <a16:creationId xmlns:a16="http://schemas.microsoft.com/office/drawing/2014/main" id="{FC3EDE91-631F-4947-94DC-557685FD23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517923" y="4172761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2000" b="1" kern="1200" dirty="0" smtClean="0">
                <a:solidFill>
                  <a:schemeClr val="accent4"/>
                </a:solidFill>
                <a:latin typeface="+mj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4" name="Segnaposto testo 22">
            <a:extLst>
              <a:ext uri="{FF2B5EF4-FFF2-40B4-BE49-F238E27FC236}">
                <a16:creationId xmlns:a16="http://schemas.microsoft.com/office/drawing/2014/main" id="{8FDDBEF4-1329-49DF-B043-D51B34F5EE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17923" y="4588259"/>
            <a:ext cx="2139696" cy="344312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37" name="Segnaposto immagine 36">
            <a:extLst>
              <a:ext uri="{FF2B5EF4-FFF2-40B4-BE49-F238E27FC236}">
                <a16:creationId xmlns:a16="http://schemas.microsoft.com/office/drawing/2014/main" id="{FBDB3FD3-4F52-4E28-B639-5F73070E47D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8337" y="2555551"/>
            <a:ext cx="1484985" cy="1280160"/>
          </a:xfrm>
          <a:custGeom>
            <a:avLst/>
            <a:gdLst>
              <a:gd name="connsiteX0" fmla="*/ 320040 w 1484985"/>
              <a:gd name="connsiteY0" fmla="*/ 0 h 1280160"/>
              <a:gd name="connsiteX1" fmla="*/ 1164945 w 1484985"/>
              <a:gd name="connsiteY1" fmla="*/ 0 h 1280160"/>
              <a:gd name="connsiteX2" fmla="*/ 1484985 w 1484985"/>
              <a:gd name="connsiteY2" fmla="*/ 640080 h 1280160"/>
              <a:gd name="connsiteX3" fmla="*/ 1164945 w 1484985"/>
              <a:gd name="connsiteY3" fmla="*/ 1280160 h 1280160"/>
              <a:gd name="connsiteX4" fmla="*/ 320040 w 1484985"/>
              <a:gd name="connsiteY4" fmla="*/ 1280160 h 1280160"/>
              <a:gd name="connsiteX5" fmla="*/ 0 w 1484985"/>
              <a:gd name="connsiteY5" fmla="*/ 640080 h 1280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4985" h="1280160">
                <a:moveTo>
                  <a:pt x="320040" y="0"/>
                </a:moveTo>
                <a:lnTo>
                  <a:pt x="1164945" y="0"/>
                </a:lnTo>
                <a:lnTo>
                  <a:pt x="1484985" y="640080"/>
                </a:lnTo>
                <a:lnTo>
                  <a:pt x="1164945" y="1280160"/>
                </a:lnTo>
                <a:lnTo>
                  <a:pt x="320040" y="1280160"/>
                </a:lnTo>
                <a:lnTo>
                  <a:pt x="0" y="640080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epi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egnaposto contenuto 39">
            <a:extLst>
              <a:ext uri="{FF2B5EF4-FFF2-40B4-BE49-F238E27FC236}">
                <a16:creationId xmlns:a16="http://schemas.microsoft.com/office/drawing/2014/main" id="{6BB16225-AC51-4525-A1E8-438B8B0B736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173965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1" name="Segnaposto contenuto 39">
            <a:extLst>
              <a:ext uri="{FF2B5EF4-FFF2-40B4-BE49-F238E27FC236}">
                <a16:creationId xmlns:a16="http://schemas.microsoft.com/office/drawing/2014/main" id="{6EC38F38-5935-49D5-AA85-4182E82D6F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3965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2" name="Segnaposto contenuto 39">
            <a:extLst>
              <a:ext uri="{FF2B5EF4-FFF2-40B4-BE49-F238E27FC236}">
                <a16:creationId xmlns:a16="http://schemas.microsoft.com/office/drawing/2014/main" id="{51C9D5ED-A19A-42A1-9200-C77E39E6F5C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173965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3" name="Segnaposto contenuto 39">
            <a:extLst>
              <a:ext uri="{FF2B5EF4-FFF2-40B4-BE49-F238E27FC236}">
                <a16:creationId xmlns:a16="http://schemas.microsoft.com/office/drawing/2014/main" id="{47A95437-77F3-4E2C-8470-57587793A103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493865" y="2117897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4" name="Segnaposto contenuto 39">
            <a:extLst>
              <a:ext uri="{FF2B5EF4-FFF2-40B4-BE49-F238E27FC236}">
                <a16:creationId xmlns:a16="http://schemas.microsoft.com/office/drawing/2014/main" id="{CB1EA2BE-D294-486E-88F0-2AA9518A6E6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93865" y="4724146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45" name="Segnaposto contenuto 39">
            <a:extLst>
              <a:ext uri="{FF2B5EF4-FFF2-40B4-BE49-F238E27FC236}">
                <a16:creationId xmlns:a16="http://schemas.microsoft.com/office/drawing/2014/main" id="{108734A0-880E-44E2-858F-7AA6C6B0A5A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7493865" y="3420892"/>
            <a:ext cx="4208386" cy="912812"/>
          </a:xfrm>
          <a:prstGeom prst="rect">
            <a:avLst/>
          </a:prstGeom>
        </p:spPr>
        <p:txBody>
          <a:bodyPr rtlCol="0"/>
          <a:lstStyle>
            <a:lvl1pPr>
              <a:buNone/>
              <a:defRPr kumimoji="0" lang="en-US" sz="1800" b="1" i="0" u="none" strike="noStrike" kern="1200" cap="none" spc="0" normalizeH="0" baseline="0" dirty="0" smtClean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defRPr>
            </a:lvl1pPr>
            <a:lvl2pPr marL="0" indent="0">
              <a:buNone/>
              <a:defRPr kumimoji="0" lang="en-US" sz="16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defRPr>
            </a:lvl2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3CED4CD-5348-488E-A883-0486DD57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10693400" cy="830997"/>
          </a:xfrm>
          <a:prstGeom prst="rect">
            <a:avLst/>
          </a:prstGeom>
        </p:spPr>
        <p:txBody>
          <a:bodyPr rtlCol="0"/>
          <a:lstStyle>
            <a:lvl1pPr>
              <a:defRPr sz="4800" b="1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78270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3">
            <a:extLst>
              <a:ext uri="{FF2B5EF4-FFF2-40B4-BE49-F238E27FC236}">
                <a16:creationId xmlns:a16="http://schemas.microsoft.com/office/drawing/2014/main" id="{A1AD702D-965C-40E9-8D23-D82E2CFA9E61}"/>
              </a:ext>
            </a:extLst>
          </p:cNvPr>
          <p:cNvSpPr txBox="1">
            <a:spLocks/>
          </p:cNvSpPr>
          <p:nvPr userDrawn="1"/>
        </p:nvSpPr>
        <p:spPr>
          <a:xfrm>
            <a:off x="660396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fld id="{D2697251-4D5B-49DD-951C-2C9F3AFB28D5}" type="datetime1">
              <a:rPr lang="it-IT" sz="1100" noProof="0" smtClean="0">
                <a:solidFill>
                  <a:schemeClr val="accent2"/>
                </a:solidFill>
              </a:rPr>
              <a:t>29/04/2021</a:t>
            </a:fld>
            <a:endParaRPr lang="it-IT" sz="1100" noProof="0" dirty="0">
              <a:solidFill>
                <a:schemeClr val="accent2"/>
              </a:solidFill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93E0959-6855-4447-BAEC-D32B47712F07}"/>
              </a:ext>
            </a:extLst>
          </p:cNvPr>
          <p:cNvSpPr txBox="1">
            <a:spLocks/>
          </p:cNvSpPr>
          <p:nvPr userDrawn="1"/>
        </p:nvSpPr>
        <p:spPr>
          <a:xfrm>
            <a:off x="1445526" y="6378906"/>
            <a:ext cx="41148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it-IT" sz="1100" b="1" noProof="0">
                <a:solidFill>
                  <a:schemeClr val="accent2"/>
                </a:solidFill>
              </a:rPr>
              <a:t>Relazione annuale</a:t>
            </a:r>
          </a:p>
        </p:txBody>
      </p:sp>
      <p:sp>
        <p:nvSpPr>
          <p:cNvPr id="7" name="Segnaposto numero diapositiva 5">
            <a:extLst>
              <a:ext uri="{FF2B5EF4-FFF2-40B4-BE49-F238E27FC236}">
                <a16:creationId xmlns:a16="http://schemas.microsoft.com/office/drawing/2014/main" id="{13A05B6A-9124-4DBB-843A-84818A8F79FC}"/>
              </a:ext>
            </a:extLst>
          </p:cNvPr>
          <p:cNvSpPr txBox="1">
            <a:spLocks/>
          </p:cNvSpPr>
          <p:nvPr userDrawn="1"/>
        </p:nvSpPr>
        <p:spPr>
          <a:xfrm>
            <a:off x="8805338" y="6378906"/>
            <a:ext cx="2743200" cy="365125"/>
          </a:xfrm>
          <a:prstGeom prst="rect">
            <a:avLst/>
          </a:prstGeom>
        </p:spPr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0"/>
            <a:fld id="{2C18C1E5-FB55-42F5-BD6D-9CC153FCDBE6}" type="slidenum">
              <a:rPr lang="it-IT" sz="1100" noProof="0" smtClean="0">
                <a:solidFill>
                  <a:schemeClr val="accent4"/>
                </a:solidFill>
              </a:rPr>
              <a:pPr algn="r"/>
              <a:t>‹N›</a:t>
            </a:fld>
            <a:endParaRPr lang="it-IT" sz="1100" noProof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88" r:id="rId3"/>
    <p:sldLayoutId id="2147483681" r:id="rId4"/>
    <p:sldLayoutId id="2147483680" r:id="rId5"/>
    <p:sldLayoutId id="2147483682" r:id="rId6"/>
    <p:sldLayoutId id="2147483677" r:id="rId7"/>
    <p:sldLayoutId id="2147483654" r:id="rId8"/>
    <p:sldLayoutId id="2147483685" r:id="rId9"/>
    <p:sldLayoutId id="2147483684" r:id="rId10"/>
    <p:sldLayoutId id="2147483686" r:id="rId11"/>
    <p:sldLayoutId id="2147483687" r:id="rId12"/>
    <p:sldLayoutId id="2147483675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7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egnaposto immagine 12" descr="Edificio in vetro blu">
            <a:extLst>
              <a:ext uri="{FF2B5EF4-FFF2-40B4-BE49-F238E27FC236}">
                <a16:creationId xmlns:a16="http://schemas.microsoft.com/office/drawing/2014/main" id="{E6A5B61D-69C0-4661-AD66-3D72D9A6E8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7802" b="7802"/>
          <a:stretch/>
        </p:blipFill>
        <p:spPr>
          <a:xfrm>
            <a:off x="0" y="0"/>
            <a:ext cx="12192000" cy="6858000"/>
          </a:xfrm>
          <a:blipFill dpi="0" rotWithShape="1">
            <a:blip r:embed="rId3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</p:pic>
      <p:sp>
        <p:nvSpPr>
          <p:cNvPr id="6" name="Esagono 5">
            <a:extLst>
              <a:ext uri="{FF2B5EF4-FFF2-40B4-BE49-F238E27FC236}">
                <a16:creationId xmlns:a16="http://schemas.microsoft.com/office/drawing/2014/main" id="{38AF5374-EA50-4722-BB45-6C182E5A1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BD837CEB-1A69-4F72-95D4-054D82F09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sz="4400" dirty="0"/>
              <a:t>Hotel </a:t>
            </a:r>
            <a:r>
              <a:rPr lang="it-IT" sz="4400" dirty="0" err="1"/>
              <a:t>Bookind</a:t>
            </a:r>
            <a:r>
              <a:rPr lang="it-IT" sz="4400" dirty="0"/>
              <a:t> Demand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FFAF4E3-C8A2-4861-A67E-040D885F8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sz="1200" dirty="0"/>
              <a:t>Machine Learning Project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E6DF5064-7AAC-4887-9BD5-FB6BC40A67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 sz="1600" dirty="0"/>
              <a:t>Martelli Giorgio</a:t>
            </a:r>
          </a:p>
          <a:p>
            <a:pPr rtl="0"/>
            <a:r>
              <a:rPr lang="it-IT" sz="1600" dirty="0"/>
              <a:t>Testa Luca</a:t>
            </a:r>
          </a:p>
        </p:txBody>
      </p:sp>
      <p:sp>
        <p:nvSpPr>
          <p:cNvPr id="21" name="Esagono 20">
            <a:extLst>
              <a:ext uri="{FF2B5EF4-FFF2-40B4-BE49-F238E27FC236}">
                <a16:creationId xmlns:a16="http://schemas.microsoft.com/office/drawing/2014/main" id="{35FAA64B-9D7A-4109-97E0-B0BAA29C47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6" name="Esagono 15">
            <a:extLst>
              <a:ext uri="{FF2B5EF4-FFF2-40B4-BE49-F238E27FC236}">
                <a16:creationId xmlns:a16="http://schemas.microsoft.com/office/drawing/2014/main" id="{00A0E61B-8139-47E5-862B-C6D87AFF3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B06F39E4-24A5-44F2-BD9A-7E8C8AF27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2" name="Esagono 1">
            <a:extLst>
              <a:ext uri="{FF2B5EF4-FFF2-40B4-BE49-F238E27FC236}">
                <a16:creationId xmlns:a16="http://schemas.microsoft.com/office/drawing/2014/main" id="{62F7433A-0BB9-4B38-A96F-AB1B77772B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5993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Variables</a:t>
            </a:r>
            <a:r>
              <a:rPr lang="it-IT" dirty="0"/>
              <a:t> </a:t>
            </a:r>
            <a:r>
              <a:rPr lang="it-IT" dirty="0" err="1"/>
              <a:t>correlated</a:t>
            </a:r>
            <a:r>
              <a:rPr lang="it-IT" dirty="0"/>
              <a:t> with </a:t>
            </a:r>
            <a:r>
              <a:rPr lang="it-IT" dirty="0" err="1"/>
              <a:t>our</a:t>
            </a:r>
            <a:r>
              <a:rPr lang="it-IT" dirty="0"/>
              <a:t> target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BE0545D-19E5-4EAD-A60B-E9B7836EC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05" y="1637731"/>
            <a:ext cx="4530157" cy="411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58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 </a:t>
            </a:r>
            <a:r>
              <a:rPr lang="it-IT" dirty="0" err="1"/>
              <a:t>Explanation</a:t>
            </a:r>
            <a:endParaRPr lang="it-IT" dirty="0"/>
          </a:p>
        </p:txBody>
      </p:sp>
      <p:sp>
        <p:nvSpPr>
          <p:cNvPr id="4" name="Casella di testo 67">
            <a:extLst>
              <a:ext uri="{FF2B5EF4-FFF2-40B4-BE49-F238E27FC236}">
                <a16:creationId xmlns:a16="http://schemas.microsoft.com/office/drawing/2014/main" id="{26839710-7C22-4B51-A803-0D172D9CE39E}"/>
              </a:ext>
            </a:extLst>
          </p:cNvPr>
          <p:cNvSpPr txBox="1"/>
          <p:nvPr/>
        </p:nvSpPr>
        <p:spPr>
          <a:xfrm>
            <a:off x="3878223" y="1596902"/>
            <a:ext cx="4435554" cy="137802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202124"/>
                </a:solidFill>
              </a:rPr>
              <a:t>We decided to use 4 basic models (without parameters) in order to evaluate the best on the basis of accuracy and time. Best model is </a:t>
            </a:r>
            <a:r>
              <a:rPr lang="en-US" dirty="0" err="1">
                <a:solidFill>
                  <a:srgbClr val="202124"/>
                </a:solidFill>
              </a:rPr>
              <a:t>XTremeGradient</a:t>
            </a:r>
            <a:r>
              <a:rPr lang="en-US" dirty="0">
                <a:solidFill>
                  <a:srgbClr val="202124"/>
                </a:solidFill>
              </a:rPr>
              <a:t> Boosting, based on the accuracy and the run time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dirty="0">
              <a:solidFill>
                <a:srgbClr val="202124"/>
              </a:solidFill>
            </a:endParaRPr>
          </a:p>
        </p:txBody>
      </p:sp>
      <p:graphicFrame>
        <p:nvGraphicFramePr>
          <p:cNvPr id="2" name="Tabella 5">
            <a:extLst>
              <a:ext uri="{FF2B5EF4-FFF2-40B4-BE49-F238E27FC236}">
                <a16:creationId xmlns:a16="http://schemas.microsoft.com/office/drawing/2014/main" id="{B8C391BA-5DD4-423E-8DFF-F2825357B8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6766192"/>
              </p:ext>
            </p:extLst>
          </p:nvPr>
        </p:nvGraphicFramePr>
        <p:xfrm>
          <a:off x="2032000" y="3215827"/>
          <a:ext cx="8127999" cy="18491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2448036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531822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2242507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Classifiers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err="1"/>
                        <a:t>Accuracy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180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Decision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Tree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2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987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Random </a:t>
                      </a:r>
                      <a:r>
                        <a:rPr lang="it-IT" dirty="0" err="1"/>
                        <a:t>Forest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0,885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19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6020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 err="1"/>
                        <a:t>Xtreme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Gradient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Boosting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0,864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5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18577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Light </a:t>
                      </a:r>
                      <a:r>
                        <a:rPr lang="it-IT" dirty="0" err="1"/>
                        <a:t>Gradient</a:t>
                      </a:r>
                      <a:r>
                        <a:rPr lang="it-IT" dirty="0"/>
                        <a:t> </a:t>
                      </a:r>
                      <a:r>
                        <a:rPr lang="it-IT" dirty="0" err="1"/>
                        <a:t>Boosting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0,860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1 sec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637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5384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 dirty="0">
                <a:solidFill>
                  <a:schemeClr val="tx1"/>
                </a:solidFill>
              </a:rPr>
              <a:t>Model </a:t>
            </a:r>
            <a:r>
              <a:rPr lang="it-IT" sz="4800" b="1" dirty="0" err="1">
                <a:solidFill>
                  <a:schemeClr val="tx1"/>
                </a:solidFill>
              </a:rPr>
              <a:t>Explanation</a:t>
            </a:r>
            <a:r>
              <a:rPr lang="it-IT" sz="4800" b="1" dirty="0">
                <a:solidFill>
                  <a:schemeClr val="tx1"/>
                </a:solidFill>
              </a:rPr>
              <a:t>: XGB</a:t>
            </a:r>
          </a:p>
        </p:txBody>
      </p:sp>
      <p:sp>
        <p:nvSpPr>
          <p:cNvPr id="76" name="Titolo 1">
            <a:extLst>
              <a:ext uri="{FF2B5EF4-FFF2-40B4-BE49-F238E27FC236}">
                <a16:creationId xmlns:a16="http://schemas.microsoft.com/office/drawing/2014/main" id="{EB84A30F-F3B0-42F4-8DF6-3D9E61AB0E01}"/>
              </a:ext>
            </a:extLst>
          </p:cNvPr>
          <p:cNvSpPr txBox="1">
            <a:spLocks/>
          </p:cNvSpPr>
          <p:nvPr/>
        </p:nvSpPr>
        <p:spPr>
          <a:xfrm>
            <a:off x="832936" y="1709111"/>
            <a:ext cx="604158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2400" b="1">
                <a:solidFill>
                  <a:schemeClr val="accent4"/>
                </a:solidFill>
                <a:cs typeface="Biome Light" panose="020B0303030204020804" pitchFamily="34" charset="0"/>
              </a:rPr>
              <a:t>T1</a:t>
            </a:r>
          </a:p>
        </p:txBody>
      </p:sp>
      <p:sp>
        <p:nvSpPr>
          <p:cNvPr id="78" name="Titolo 1">
            <a:extLst>
              <a:ext uri="{FF2B5EF4-FFF2-40B4-BE49-F238E27FC236}">
                <a16:creationId xmlns:a16="http://schemas.microsoft.com/office/drawing/2014/main" id="{0BEEF0A5-2CB1-4246-A58F-DA45646140C6}"/>
              </a:ext>
            </a:extLst>
          </p:cNvPr>
          <p:cNvSpPr txBox="1">
            <a:spLocks/>
          </p:cNvSpPr>
          <p:nvPr/>
        </p:nvSpPr>
        <p:spPr>
          <a:xfrm>
            <a:off x="3558732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2400" b="1">
                <a:solidFill>
                  <a:schemeClr val="accent4"/>
                </a:solidFill>
                <a:cs typeface="Biome Light" panose="020B0303030204020804" pitchFamily="34" charset="0"/>
              </a:rPr>
              <a:t>T2</a:t>
            </a:r>
          </a:p>
        </p:txBody>
      </p:sp>
      <p:sp>
        <p:nvSpPr>
          <p:cNvPr id="80" name="Titolo 1">
            <a:extLst>
              <a:ext uri="{FF2B5EF4-FFF2-40B4-BE49-F238E27FC236}">
                <a16:creationId xmlns:a16="http://schemas.microsoft.com/office/drawing/2014/main" id="{F7438FF9-EC22-4A3F-ADDB-34D6A1CA0020}"/>
              </a:ext>
            </a:extLst>
          </p:cNvPr>
          <p:cNvSpPr txBox="1">
            <a:spLocks/>
          </p:cNvSpPr>
          <p:nvPr/>
        </p:nvSpPr>
        <p:spPr>
          <a:xfrm>
            <a:off x="6299952" y="1709111"/>
            <a:ext cx="588731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2400" b="1">
                <a:solidFill>
                  <a:schemeClr val="accent4"/>
                </a:solidFill>
                <a:cs typeface="Biome Light" panose="020B0303030204020804" pitchFamily="34" charset="0"/>
              </a:rPr>
              <a:t>T3</a:t>
            </a:r>
          </a:p>
        </p:txBody>
      </p:sp>
      <p:sp>
        <p:nvSpPr>
          <p:cNvPr id="82" name="Titolo 1">
            <a:extLst>
              <a:ext uri="{FF2B5EF4-FFF2-40B4-BE49-F238E27FC236}">
                <a16:creationId xmlns:a16="http://schemas.microsoft.com/office/drawing/2014/main" id="{6063F1E3-11C4-4E56-B839-26CD88F2ACF7}"/>
              </a:ext>
            </a:extLst>
          </p:cNvPr>
          <p:cNvSpPr txBox="1">
            <a:spLocks/>
          </p:cNvSpPr>
          <p:nvPr/>
        </p:nvSpPr>
        <p:spPr>
          <a:xfrm>
            <a:off x="9010320" y="1709111"/>
            <a:ext cx="604157" cy="501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rtl="0"/>
            <a:r>
              <a:rPr lang="it-IT" sz="2400" b="1">
                <a:solidFill>
                  <a:schemeClr val="accent4"/>
                </a:solidFill>
                <a:cs typeface="Biome Light" panose="020B0303030204020804" pitchFamily="34" charset="0"/>
              </a:rPr>
              <a:t>T4</a:t>
            </a:r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04CA3F56-6B4F-4DFF-B133-DBA85DE68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349" y="2578060"/>
            <a:ext cx="250694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C156482F-4317-491F-AFBA-E1AC4F3EE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34200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95" name="Rettangolo 94">
            <a:extLst>
              <a:ext uri="{FF2B5EF4-FFF2-40B4-BE49-F238E27FC236}">
                <a16:creationId xmlns:a16="http://schemas.microsoft.com/office/drawing/2014/main" id="{C4F6EFBC-D760-468D-9BF7-FAAD40BF5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266051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99" name="Rettangolo 98">
            <a:extLst>
              <a:ext uri="{FF2B5EF4-FFF2-40B4-BE49-F238E27FC236}">
                <a16:creationId xmlns:a16="http://schemas.microsoft.com/office/drawing/2014/main" id="{3A80BA8B-9E64-46F6-BB41-F59F1B3E9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3692" y="2578060"/>
            <a:ext cx="2487168" cy="301502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it-IT"/>
          </a:p>
        </p:txBody>
      </p:sp>
      <p:sp>
        <p:nvSpPr>
          <p:cNvPr id="68" name="Casella di testo 67">
            <a:extLst>
              <a:ext uri="{FF2B5EF4-FFF2-40B4-BE49-F238E27FC236}">
                <a16:creationId xmlns:a16="http://schemas.microsoft.com/office/drawing/2014/main" id="{C9097234-38E0-4114-A29F-508805824B65}"/>
              </a:ext>
            </a:extLst>
          </p:cNvPr>
          <p:cNvSpPr txBox="1"/>
          <p:nvPr/>
        </p:nvSpPr>
        <p:spPr>
          <a:xfrm>
            <a:off x="1013268" y="3056757"/>
            <a:ext cx="2085110" cy="221296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1400" dirty="0">
                <a:solidFill>
                  <a:srgbClr val="202124"/>
                </a:solidFill>
              </a:rPr>
              <a:t>We use XGB without parameters.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en-US" sz="1400" dirty="0">
              <a:solidFill>
                <a:srgbClr val="202124"/>
              </a:solidFill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srgbClr val="202124"/>
                </a:solidFill>
              </a:rPr>
              <a:t>Accuracy: 0,86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1400" b="1" dirty="0">
                <a:solidFill>
                  <a:srgbClr val="202124"/>
                </a:solidFill>
              </a:rPr>
              <a:t>Run Time: 5 sec</a:t>
            </a:r>
            <a:endParaRPr lang="it-IT" sz="1400" b="1" dirty="0">
              <a:solidFill>
                <a:srgbClr val="202124"/>
              </a:solidFill>
            </a:endParaRPr>
          </a:p>
        </p:txBody>
      </p:sp>
      <p:sp>
        <p:nvSpPr>
          <p:cNvPr id="4" name="Casella di testo 3">
            <a:extLst>
              <a:ext uri="{FF2B5EF4-FFF2-40B4-BE49-F238E27FC236}">
                <a16:creationId xmlns:a16="http://schemas.microsoft.com/office/drawing/2014/main" id="{F289E278-8976-4219-B8E5-16D2E65CD0E0}"/>
              </a:ext>
            </a:extLst>
          </p:cNvPr>
          <p:cNvSpPr txBox="1"/>
          <p:nvPr/>
        </p:nvSpPr>
        <p:spPr>
          <a:xfrm>
            <a:off x="3653810" y="3056758"/>
            <a:ext cx="2085110" cy="2212968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r>
              <a:rPr lang="it-IT" sz="1400" dirty="0" err="1">
                <a:solidFill>
                  <a:srgbClr val="202124"/>
                </a:solidFill>
              </a:rPr>
              <a:t>Then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we’ve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implemented</a:t>
            </a:r>
            <a:r>
              <a:rPr lang="it-IT" sz="1400" dirty="0">
                <a:solidFill>
                  <a:srgbClr val="202124"/>
                </a:solidFill>
              </a:rPr>
              <a:t> 5 Cross </a:t>
            </a:r>
            <a:r>
              <a:rPr lang="it-IT" sz="1400" dirty="0" err="1">
                <a:solidFill>
                  <a:srgbClr val="202124"/>
                </a:solidFill>
              </a:rPr>
              <a:t>Validations</a:t>
            </a:r>
            <a:r>
              <a:rPr lang="it-IT" sz="1400" dirty="0">
                <a:solidFill>
                  <a:srgbClr val="202124"/>
                </a:solidFill>
              </a:rPr>
              <a:t>.</a:t>
            </a:r>
          </a:p>
          <a:p>
            <a:pPr algn="ctr" rtl="0"/>
            <a:endParaRPr lang="it-IT" sz="1400" b="1" dirty="0">
              <a:latin typeface="+mj-lt"/>
              <a:cs typeface="Biome Light" panose="020B0303030204020804" pitchFamily="34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Accuracy</a:t>
            </a:r>
            <a:r>
              <a:rPr lang="it-IT" sz="1400" b="1" dirty="0">
                <a:solidFill>
                  <a:srgbClr val="202124"/>
                </a:solidFill>
              </a:rPr>
              <a:t>: 0,87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Run</a:t>
            </a:r>
            <a:r>
              <a:rPr lang="it-IT" sz="1400" b="1" dirty="0">
                <a:solidFill>
                  <a:srgbClr val="202124"/>
                </a:solidFill>
              </a:rPr>
              <a:t> Time: 96 sec</a:t>
            </a:r>
          </a:p>
        </p:txBody>
      </p:sp>
      <p:sp>
        <p:nvSpPr>
          <p:cNvPr id="47" name="Casella di testo 3">
            <a:extLst>
              <a:ext uri="{FF2B5EF4-FFF2-40B4-BE49-F238E27FC236}">
                <a16:creationId xmlns:a16="http://schemas.microsoft.com/office/drawing/2014/main" id="{010CED6E-8754-4E15-AAF9-F4AD8A922D70}"/>
              </a:ext>
            </a:extLst>
          </p:cNvPr>
          <p:cNvSpPr txBox="1"/>
          <p:nvPr/>
        </p:nvSpPr>
        <p:spPr>
          <a:xfrm>
            <a:off x="6467080" y="3056757"/>
            <a:ext cx="2085110" cy="221296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r>
              <a:rPr lang="it-IT" sz="1400" dirty="0" err="1">
                <a:solidFill>
                  <a:srgbClr val="202124"/>
                </a:solidFill>
              </a:rPr>
              <a:t>Then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we’ve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implemented</a:t>
            </a:r>
            <a:r>
              <a:rPr lang="it-IT" sz="1400" dirty="0">
                <a:solidFill>
                  <a:srgbClr val="202124"/>
                </a:solidFill>
              </a:rPr>
              <a:t> a </a:t>
            </a:r>
            <a:r>
              <a:rPr lang="it-IT" sz="1400" dirty="0" err="1">
                <a:solidFill>
                  <a:srgbClr val="202124"/>
                </a:solidFill>
              </a:rPr>
              <a:t>GridSearch</a:t>
            </a:r>
            <a:r>
              <a:rPr lang="it-IT" sz="1400" dirty="0">
                <a:solidFill>
                  <a:srgbClr val="202124"/>
                </a:solidFill>
              </a:rPr>
              <a:t>, best </a:t>
            </a:r>
            <a:r>
              <a:rPr lang="it-IT" sz="1400" dirty="0" err="1">
                <a:solidFill>
                  <a:srgbClr val="202124"/>
                </a:solidFill>
              </a:rPr>
              <a:t>estimators</a:t>
            </a:r>
            <a:r>
              <a:rPr lang="it-IT" sz="1400" dirty="0">
                <a:solidFill>
                  <a:srgbClr val="202124"/>
                </a:solidFill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202124"/>
                </a:solidFill>
              </a:rPr>
              <a:t>N_estimators</a:t>
            </a:r>
            <a:r>
              <a:rPr lang="it-IT" sz="1400" dirty="0">
                <a:solidFill>
                  <a:srgbClr val="202124"/>
                </a:solidFill>
              </a:rPr>
              <a:t> (190)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202124"/>
                </a:solidFill>
              </a:rPr>
              <a:t>Learning_rate</a:t>
            </a:r>
            <a:r>
              <a:rPr lang="it-IT" sz="1400" dirty="0">
                <a:solidFill>
                  <a:srgbClr val="202124"/>
                </a:solidFill>
              </a:rPr>
              <a:t> (0,3)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400" dirty="0" err="1">
                <a:solidFill>
                  <a:srgbClr val="202124"/>
                </a:solidFill>
              </a:rPr>
              <a:t>Max_depth</a:t>
            </a:r>
            <a:r>
              <a:rPr lang="it-IT" sz="1400" dirty="0">
                <a:solidFill>
                  <a:srgbClr val="202124"/>
                </a:solidFill>
              </a:rPr>
              <a:t> (12)</a:t>
            </a:r>
          </a:p>
          <a:p>
            <a:endParaRPr lang="it-IT" sz="1400" b="1" dirty="0">
              <a:latin typeface="+mj-lt"/>
              <a:cs typeface="Biome Light" panose="020B0303030204020804" pitchFamily="34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Accuracy</a:t>
            </a:r>
            <a:r>
              <a:rPr lang="it-IT" sz="1400" b="1" dirty="0">
                <a:solidFill>
                  <a:srgbClr val="202124"/>
                </a:solidFill>
              </a:rPr>
              <a:t>: 0,89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Run</a:t>
            </a:r>
            <a:r>
              <a:rPr lang="it-IT" sz="1400" b="1" dirty="0">
                <a:solidFill>
                  <a:srgbClr val="202124"/>
                </a:solidFill>
              </a:rPr>
              <a:t> Time: 3 sec</a:t>
            </a:r>
          </a:p>
        </p:txBody>
      </p:sp>
      <p:sp>
        <p:nvSpPr>
          <p:cNvPr id="49" name="Casella di testo 3">
            <a:extLst>
              <a:ext uri="{FF2B5EF4-FFF2-40B4-BE49-F238E27FC236}">
                <a16:creationId xmlns:a16="http://schemas.microsoft.com/office/drawing/2014/main" id="{66478A68-0E87-4D10-945E-0E285544021F}"/>
              </a:ext>
            </a:extLst>
          </p:cNvPr>
          <p:cNvSpPr txBox="1"/>
          <p:nvPr/>
        </p:nvSpPr>
        <p:spPr>
          <a:xfrm>
            <a:off x="9184721" y="2979085"/>
            <a:ext cx="2085110" cy="221296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r>
              <a:rPr lang="it-IT" sz="1400" dirty="0" err="1">
                <a:solidFill>
                  <a:srgbClr val="202124"/>
                </a:solidFill>
              </a:rPr>
              <a:t>Then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we’ve</a:t>
            </a:r>
            <a:r>
              <a:rPr lang="it-IT" sz="1400" dirty="0">
                <a:solidFill>
                  <a:srgbClr val="202124"/>
                </a:solidFill>
              </a:rPr>
              <a:t> mixed CV and </a:t>
            </a:r>
            <a:r>
              <a:rPr lang="it-IT" sz="1400" dirty="0" err="1">
                <a:solidFill>
                  <a:srgbClr val="202124"/>
                </a:solidFill>
              </a:rPr>
              <a:t>GridSearch</a:t>
            </a:r>
            <a:r>
              <a:rPr lang="it-IT" sz="1400" dirty="0">
                <a:solidFill>
                  <a:srgbClr val="202124"/>
                </a:solidFill>
              </a:rPr>
              <a:t> </a:t>
            </a:r>
            <a:r>
              <a:rPr lang="it-IT" sz="1400" dirty="0" err="1">
                <a:solidFill>
                  <a:srgbClr val="202124"/>
                </a:solidFill>
              </a:rPr>
              <a:t>Parameters</a:t>
            </a:r>
            <a:r>
              <a:rPr lang="it-IT" sz="1400" dirty="0">
                <a:solidFill>
                  <a:srgbClr val="202124"/>
                </a:solidFill>
              </a:rPr>
              <a:t>:</a:t>
            </a:r>
          </a:p>
          <a:p>
            <a:endParaRPr lang="it-IT" sz="1400" b="1" dirty="0">
              <a:latin typeface="+mj-lt"/>
              <a:cs typeface="Biome Light" panose="020B0303030204020804" pitchFamily="34" charset="0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Accuracy</a:t>
            </a:r>
            <a:r>
              <a:rPr lang="it-IT" sz="1400" b="1" dirty="0">
                <a:solidFill>
                  <a:srgbClr val="202124"/>
                </a:solidFill>
              </a:rPr>
              <a:t>: 0,90</a:t>
            </a: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it-IT" sz="1400" b="1" dirty="0" err="1">
                <a:solidFill>
                  <a:srgbClr val="202124"/>
                </a:solidFill>
              </a:rPr>
              <a:t>Run</a:t>
            </a:r>
            <a:r>
              <a:rPr lang="it-IT" sz="1400" b="1" dirty="0">
                <a:solidFill>
                  <a:srgbClr val="202124"/>
                </a:solidFill>
              </a:rPr>
              <a:t> Time: 100 sec</a:t>
            </a:r>
          </a:p>
        </p:txBody>
      </p:sp>
    </p:spTree>
    <p:extLst>
      <p:ext uri="{BB962C8B-B14F-4D97-AF65-F5344CB8AC3E}">
        <p14:creationId xmlns:p14="http://schemas.microsoft.com/office/powerpoint/2010/main" val="1856314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Model </a:t>
            </a:r>
            <a:r>
              <a:rPr lang="it-IT" dirty="0" err="1"/>
              <a:t>Explanation</a:t>
            </a:r>
            <a:r>
              <a:rPr lang="it-IT" dirty="0"/>
              <a:t>: XGB</a:t>
            </a:r>
          </a:p>
        </p:txBody>
      </p:sp>
      <p:sp>
        <p:nvSpPr>
          <p:cNvPr id="4" name="Casella di testo 67">
            <a:extLst>
              <a:ext uri="{FF2B5EF4-FFF2-40B4-BE49-F238E27FC236}">
                <a16:creationId xmlns:a16="http://schemas.microsoft.com/office/drawing/2014/main" id="{26839710-7C22-4B51-A803-0D172D9CE39E}"/>
              </a:ext>
            </a:extLst>
          </p:cNvPr>
          <p:cNvSpPr txBox="1"/>
          <p:nvPr/>
        </p:nvSpPr>
        <p:spPr>
          <a:xfrm>
            <a:off x="3878223" y="1596902"/>
            <a:ext cx="4435554" cy="1378029"/>
          </a:xfrm>
          <a:prstGeom prst="rect">
            <a:avLst/>
          </a:prstGeom>
          <a:noFill/>
        </p:spPr>
        <p:txBody>
          <a:bodyPr wrap="square" rIns="0" rtlCol="0">
            <a:no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202124"/>
                </a:solidFill>
              </a:rPr>
              <a:t>We decided to use 4 basic models (without parameters) in order to evaluate the best on the basis of accuracy and time. Best model is </a:t>
            </a:r>
            <a:r>
              <a:rPr lang="en-US" dirty="0" err="1">
                <a:solidFill>
                  <a:srgbClr val="202124"/>
                </a:solidFill>
              </a:rPr>
              <a:t>XTremeGradient</a:t>
            </a:r>
            <a:r>
              <a:rPr lang="en-US" dirty="0">
                <a:solidFill>
                  <a:srgbClr val="202124"/>
                </a:solidFill>
              </a:rPr>
              <a:t> Boosting, based on the accuracy and the run time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endParaRPr lang="it-IT" dirty="0">
              <a:solidFill>
                <a:srgbClr val="202124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D81A0E9-3CC0-4158-8739-9540FE159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494" y="2974931"/>
            <a:ext cx="3838948" cy="2803144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305C3FA4-5288-4BCA-B81A-3457277D8B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0441" y="2611288"/>
            <a:ext cx="4031463" cy="353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47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egnaposto immagine 10" descr="Edificio rispecchiante il riflesso della città al tramonto">
            <a:extLst>
              <a:ext uri="{FF2B5EF4-FFF2-40B4-BE49-F238E27FC236}">
                <a16:creationId xmlns:a16="http://schemas.microsoft.com/office/drawing/2014/main" id="{80F641B8-D4CB-4B34-AF57-A526981DEDA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alphaModFix amt="80000"/>
          </a:blip>
          <a:srcRect t="6692" b="6692"/>
          <a:stretch/>
        </p:blipFill>
        <p:spPr>
          <a:xfrm>
            <a:off x="-5606" y="0"/>
            <a:ext cx="12192000" cy="6858000"/>
          </a:xfrm>
        </p:spPr>
      </p:pic>
      <p:sp>
        <p:nvSpPr>
          <p:cNvPr id="7" name="Ovale 6">
            <a:extLst>
              <a:ext uri="{FF2B5EF4-FFF2-40B4-BE49-F238E27FC236}">
                <a16:creationId xmlns:a16="http://schemas.microsoft.com/office/drawing/2014/main" id="{48461F53-81E4-4F48-8B4D-56B6013B1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52800" y="685800"/>
            <a:ext cx="5486400" cy="5486400"/>
          </a:xfrm>
          <a:prstGeom prst="ellipse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C0CA4A65-0235-4CB2-B09E-4E2D8F223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 eaLnBrk="1" latinLnBrk="0" hangingPunct="1"/>
            <a:r>
              <a:rPr lang="it-IT" sz="2600" kern="1200">
                <a:solidFill>
                  <a:srgbClr val="FFFFFF"/>
                </a:solidFill>
                <a:effectLst/>
                <a:latin typeface="Calibri Light" panose="020F0302020204030204" pitchFamily="34" charset="0"/>
                <a:ea typeface="+mn-ea"/>
                <a:cs typeface="+mn-cs"/>
              </a:rPr>
              <a:t>Collaborare con Contoso è stato fantastico. Filippa era la mia rappresentante e ha anticipato ogni mia esigenza, lavorando diligentemente alla soluzione del problema.</a:t>
            </a:r>
            <a:endParaRPr lang="it-IT" sz="2600"/>
          </a:p>
        </p:txBody>
      </p:sp>
      <p:sp>
        <p:nvSpPr>
          <p:cNvPr id="2" name="Ovale 1">
            <a:extLst>
              <a:ext uri="{FF2B5EF4-FFF2-40B4-BE49-F238E27FC236}">
                <a16:creationId xmlns:a16="http://schemas.microsoft.com/office/drawing/2014/main" id="{733AD71F-DA66-44DD-B812-447839E53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138160" y="5669280"/>
            <a:ext cx="502920" cy="5029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3" name="Ovale 2">
            <a:extLst>
              <a:ext uri="{FF2B5EF4-FFF2-40B4-BE49-F238E27FC236}">
                <a16:creationId xmlns:a16="http://schemas.microsoft.com/office/drawing/2014/main" id="{A7CF27D1-2BD8-40D7-A92B-834F8A4F7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5463" y="1295169"/>
            <a:ext cx="692878" cy="692878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4" name="Ovale 3">
            <a:extLst>
              <a:ext uri="{FF2B5EF4-FFF2-40B4-BE49-F238E27FC236}">
                <a16:creationId xmlns:a16="http://schemas.microsoft.com/office/drawing/2014/main" id="{290F2B13-F976-4C2D-883C-E495CDF04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398520" y="904895"/>
            <a:ext cx="251460" cy="25146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7DE5458-0766-49A5-8982-EF9557A6BB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Cliente soddisfatto</a:t>
            </a:r>
          </a:p>
        </p:txBody>
      </p:sp>
    </p:spTree>
    <p:extLst>
      <p:ext uri="{BB962C8B-B14F-4D97-AF65-F5344CB8AC3E}">
        <p14:creationId xmlns:p14="http://schemas.microsoft.com/office/powerpoint/2010/main" val="4101399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1">
            <a:extLst>
              <a:ext uri="{FF2B5EF4-FFF2-40B4-BE49-F238E27FC236}">
                <a16:creationId xmlns:a16="http://schemas.microsoft.com/office/drawing/2014/main" id="{D88C20CF-C1EE-4092-B52D-FD4AB2AB2508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rtlCol="0" anchor="ctr"/>
          <a:lstStyle/>
          <a:p>
            <a:pPr algn="ctr" rtl="0"/>
            <a:r>
              <a:rPr lang="it-IT" sz="4800" b="1">
                <a:solidFill>
                  <a:schemeClr val="tx1"/>
                </a:solidFill>
              </a:rPr>
              <a:t>Team</a:t>
            </a:r>
          </a:p>
        </p:txBody>
      </p:sp>
      <p:pic>
        <p:nvPicPr>
          <p:cNvPr id="46" name="Segnaposto immagine 45" descr="primo piano di un membro del team">
            <a:extLst>
              <a:ext uri="{FF2B5EF4-FFF2-40B4-BE49-F238E27FC236}">
                <a16:creationId xmlns:a16="http://schemas.microsoft.com/office/drawing/2014/main" id="{BBCAE79E-A970-4D29-9B36-494E5FA58585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3"/>
          <a:srcRect l="20783" t="1563" r="10070" b="9125"/>
          <a:stretch/>
        </p:blipFill>
        <p:spPr>
          <a:xfrm>
            <a:off x="878337" y="2555551"/>
            <a:ext cx="1484985" cy="1280160"/>
          </a:xfrm>
        </p:spPr>
      </p:pic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BCA14AB3-F8C5-4601-B349-EC1B8C7B60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Martina</a:t>
            </a:r>
          </a:p>
        </p:txBody>
      </p:sp>
      <p:sp>
        <p:nvSpPr>
          <p:cNvPr id="27" name="Segnaposto testo 26">
            <a:extLst>
              <a:ext uri="{FF2B5EF4-FFF2-40B4-BE49-F238E27FC236}">
                <a16:creationId xmlns:a16="http://schemas.microsoft.com/office/drawing/2014/main" id="{4C14EE69-4487-4814-AC77-72381087B09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Sales Manager</a:t>
            </a:r>
          </a:p>
        </p:txBody>
      </p:sp>
      <p:pic>
        <p:nvPicPr>
          <p:cNvPr id="48" name="Segnaposto immagine 47" descr="primo piano di un membro del team">
            <a:extLst>
              <a:ext uri="{FF2B5EF4-FFF2-40B4-BE49-F238E27FC236}">
                <a16:creationId xmlns:a16="http://schemas.microsoft.com/office/drawing/2014/main" id="{3DA3586E-5B97-49E4-B090-AD9D2A9C4F80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 rotWithShape="1">
          <a:blip r:embed="rId4"/>
          <a:srcRect l="7578" t="15647" r="30066" b="3723"/>
          <a:stretch/>
        </p:blipFill>
        <p:spPr>
          <a:xfrm>
            <a:off x="3115921" y="2555551"/>
            <a:ext cx="1484985" cy="1280160"/>
          </a:xfrm>
        </p:spPr>
      </p:pic>
      <p:sp>
        <p:nvSpPr>
          <p:cNvPr id="29" name="Segnaposto testo 28">
            <a:extLst>
              <a:ext uri="{FF2B5EF4-FFF2-40B4-BE49-F238E27FC236}">
                <a16:creationId xmlns:a16="http://schemas.microsoft.com/office/drawing/2014/main" id="{E83F2E96-9C2D-4D1E-96F8-93A9DB1304A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/>
              <a:t>Gerolamo</a:t>
            </a:r>
          </a:p>
        </p:txBody>
      </p:sp>
      <p:sp>
        <p:nvSpPr>
          <p:cNvPr id="31" name="Segnaposto testo 30">
            <a:extLst>
              <a:ext uri="{FF2B5EF4-FFF2-40B4-BE49-F238E27FC236}">
                <a16:creationId xmlns:a16="http://schemas.microsoft.com/office/drawing/2014/main" id="{97AB1F14-3A1E-4057-A473-9975BA59F0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Sales Representative</a:t>
            </a:r>
          </a:p>
        </p:txBody>
      </p:sp>
      <p:pic>
        <p:nvPicPr>
          <p:cNvPr id="50" name="Segnaposto immagine 49" descr="primo piano di un membro del team">
            <a:extLst>
              <a:ext uri="{FF2B5EF4-FFF2-40B4-BE49-F238E27FC236}">
                <a16:creationId xmlns:a16="http://schemas.microsoft.com/office/drawing/2014/main" id="{EC2CC961-DBF2-4A0D-A6B3-7A630D18573F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 rotWithShape="1">
          <a:blip r:embed="rId5"/>
          <a:srcRect l="27588" t="15450" r="33209" b="33913"/>
          <a:stretch/>
        </p:blipFill>
        <p:spPr>
          <a:xfrm>
            <a:off x="5353508" y="2555551"/>
            <a:ext cx="1484985" cy="1280160"/>
          </a:xfrm>
        </p:spPr>
      </p:pic>
      <p:sp>
        <p:nvSpPr>
          <p:cNvPr id="33" name="Segnaposto testo 32">
            <a:extLst>
              <a:ext uri="{FF2B5EF4-FFF2-40B4-BE49-F238E27FC236}">
                <a16:creationId xmlns:a16="http://schemas.microsoft.com/office/drawing/2014/main" id="{2F15E5CC-C708-41FE-A7A3-053E1BC87F4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Federico</a:t>
            </a:r>
          </a:p>
        </p:txBody>
      </p:sp>
      <p:sp>
        <p:nvSpPr>
          <p:cNvPr id="35" name="Segnaposto testo 34">
            <a:extLst>
              <a:ext uri="{FF2B5EF4-FFF2-40B4-BE49-F238E27FC236}">
                <a16:creationId xmlns:a16="http://schemas.microsoft.com/office/drawing/2014/main" id="{7F4ED7E2-1BC8-493D-91C3-FB23BE9F244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Sales Representative</a:t>
            </a:r>
          </a:p>
        </p:txBody>
      </p:sp>
      <p:pic>
        <p:nvPicPr>
          <p:cNvPr id="52" name="Segnaposto immagine 51" descr="primo piano di un membro del team">
            <a:extLst>
              <a:ext uri="{FF2B5EF4-FFF2-40B4-BE49-F238E27FC236}">
                <a16:creationId xmlns:a16="http://schemas.microsoft.com/office/drawing/2014/main" id="{E531F544-C55C-4602-B4B8-F5660B7ED48E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6"/>
          <a:srcRect l="23308" t="12522" r="23308" b="18449"/>
          <a:stretch/>
        </p:blipFill>
        <p:spPr>
          <a:xfrm>
            <a:off x="7602465" y="2555551"/>
            <a:ext cx="1484985" cy="1280160"/>
          </a:xfrm>
        </p:spPr>
      </p:pic>
      <p:sp>
        <p:nvSpPr>
          <p:cNvPr id="36" name="Segnaposto testo 35">
            <a:extLst>
              <a:ext uri="{FF2B5EF4-FFF2-40B4-BE49-F238E27FC236}">
                <a16:creationId xmlns:a16="http://schemas.microsoft.com/office/drawing/2014/main" id="{600F09FF-0051-4C2F-8747-35EDBE996D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Gianni</a:t>
            </a:r>
          </a:p>
        </p:txBody>
      </p:sp>
      <p:sp>
        <p:nvSpPr>
          <p:cNvPr id="37" name="Segnaposto testo 36">
            <a:extLst>
              <a:ext uri="{FF2B5EF4-FFF2-40B4-BE49-F238E27FC236}">
                <a16:creationId xmlns:a16="http://schemas.microsoft.com/office/drawing/2014/main" id="{D525FBF8-C8AC-493A-AC3E-6E93DBC80B0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Servizio clienti</a:t>
            </a:r>
          </a:p>
        </p:txBody>
      </p:sp>
      <p:pic>
        <p:nvPicPr>
          <p:cNvPr id="54" name="Segnaposto immagine 53" descr="primo piano di un membro del team">
            <a:extLst>
              <a:ext uri="{FF2B5EF4-FFF2-40B4-BE49-F238E27FC236}">
                <a16:creationId xmlns:a16="http://schemas.microsoft.com/office/drawing/2014/main" id="{7E965E64-2E65-4450-990B-C108B3B75B6F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7"/>
          <a:srcRect l="35827" t="9135" r="19869" b="33640"/>
          <a:stretch/>
        </p:blipFill>
        <p:spPr>
          <a:xfrm>
            <a:off x="9840051" y="2555551"/>
            <a:ext cx="1484985" cy="1280160"/>
          </a:xfrm>
        </p:spPr>
      </p:pic>
      <p:sp>
        <p:nvSpPr>
          <p:cNvPr id="38" name="Segnaposto testo 37">
            <a:extLst>
              <a:ext uri="{FF2B5EF4-FFF2-40B4-BE49-F238E27FC236}">
                <a16:creationId xmlns:a16="http://schemas.microsoft.com/office/drawing/2014/main" id="{B122B5B8-1BE2-44F4-94EE-51D52B4D042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Clarissa</a:t>
            </a:r>
          </a:p>
        </p:txBody>
      </p:sp>
      <p:sp>
        <p:nvSpPr>
          <p:cNvPr id="39" name="Segnaposto testo 38">
            <a:extLst>
              <a:ext uri="{FF2B5EF4-FFF2-40B4-BE49-F238E27FC236}">
                <a16:creationId xmlns:a16="http://schemas.microsoft.com/office/drawing/2014/main" id="{4998361E-ED50-43C1-A2AE-2397B1E6CD5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/>
          <a:lstStyle/>
          <a:p>
            <a:pPr rtl="0"/>
            <a:r>
              <a:rPr lang="it-IT"/>
              <a:t>Servizio clienti</a:t>
            </a:r>
          </a:p>
        </p:txBody>
      </p:sp>
    </p:spTree>
    <p:extLst>
      <p:ext uri="{BB962C8B-B14F-4D97-AF65-F5344CB8AC3E}">
        <p14:creationId xmlns:p14="http://schemas.microsoft.com/office/powerpoint/2010/main" val="3401748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17E6D6-C63D-4A7C-B1F1-1E8117B2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399" y="805213"/>
            <a:ext cx="5715907" cy="830997"/>
          </a:xfrm>
        </p:spPr>
        <p:txBody>
          <a:bodyPr rtlCol="0"/>
          <a:lstStyle/>
          <a:p>
            <a:pPr rtl="0"/>
            <a:r>
              <a:rPr lang="it-IT"/>
              <a:t>Obiettivi per il T1</a:t>
            </a:r>
          </a:p>
          <a:p>
            <a:pPr rtl="0"/>
            <a:endParaRPr lang="it-IT"/>
          </a:p>
        </p:txBody>
      </p:sp>
      <p:pic>
        <p:nvPicPr>
          <p:cNvPr id="25" name="Segnaposto immagine 4" descr="primo piano di un edificio">
            <a:extLst>
              <a:ext uri="{FF2B5EF4-FFF2-40B4-BE49-F238E27FC236}">
                <a16:creationId xmlns:a16="http://schemas.microsoft.com/office/drawing/2014/main" id="{B43125FE-4923-4B38-ADD6-3F547696AB1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3"/>
          <a:srcRect t="10082" b="10082"/>
          <a:stretch/>
        </p:blipFill>
        <p:spPr>
          <a:xfrm>
            <a:off x="9261475" y="0"/>
            <a:ext cx="2930525" cy="1560513"/>
          </a:xfrm>
        </p:spPr>
      </p:pic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8127DC06-E3ED-47AA-A80C-6DC3AB8A23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Opportunità per i dipendenti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96982E48-3FB5-4F2E-AE87-E5E0838657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Festeggiamento per la fine dell'anno fiscale il 15 luglio</a:t>
            </a:r>
            <a:br>
              <a:rPr lang="it-IT"/>
            </a:br>
            <a:r>
              <a:rPr lang="it-IT"/>
              <a:t> </a:t>
            </a:r>
          </a:p>
          <a:p>
            <a:pPr rtl="0"/>
            <a:r>
              <a:rPr lang="it-IT"/>
              <a:t>Giornata di formazione dei dipendenti il 14 agosto </a:t>
            </a:r>
            <a:br>
              <a:rPr lang="it-IT"/>
            </a:br>
            <a:endParaRPr lang="it-IT"/>
          </a:p>
          <a:p>
            <a:pPr rtl="0"/>
            <a:r>
              <a:rPr lang="it-IT"/>
              <a:t>Lezione yoga per i dipendenti il 3 settembre </a:t>
            </a:r>
            <a:br>
              <a:rPr lang="it-IT"/>
            </a:br>
            <a:endParaRPr lang="it-IT"/>
          </a:p>
          <a:p>
            <a:pPr rtl="0"/>
            <a:r>
              <a:rPr lang="it-IT"/>
              <a:t>Serie di seminari a partire dal 10 settembre 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42BCCC6-6D52-4984-A92F-8B1A8A90321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Priorità aziendali</a:t>
            </a:r>
          </a:p>
        </p:txBody>
      </p:sp>
      <p:sp>
        <p:nvSpPr>
          <p:cNvPr id="13" name="Segnaposto testo 12">
            <a:extLst>
              <a:ext uri="{FF2B5EF4-FFF2-40B4-BE49-F238E27FC236}">
                <a16:creationId xmlns:a16="http://schemas.microsoft.com/office/drawing/2014/main" id="{35E2CA68-BFC9-485F-A53E-F4C27258EF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Aumentare la soddisfazione dei clienti del 2%</a:t>
            </a:r>
            <a:br>
              <a:rPr lang="it-IT"/>
            </a:br>
            <a:endParaRPr lang="it-IT"/>
          </a:p>
          <a:p>
            <a:pPr rtl="0"/>
            <a:r>
              <a:rPr lang="it-IT"/>
              <a:t>Mantenere la crescita</a:t>
            </a:r>
            <a:br>
              <a:rPr lang="it-IT"/>
            </a:br>
            <a:endParaRPr lang="it-IT"/>
          </a:p>
          <a:p>
            <a:pPr rtl="0"/>
            <a:r>
              <a:rPr lang="it-IT"/>
              <a:t>Diversificare gli investimenti nel settore 2</a:t>
            </a:r>
            <a:br>
              <a:rPr lang="it-IT"/>
            </a:br>
            <a:endParaRPr lang="it-IT"/>
          </a:p>
          <a:p>
            <a:pPr rtl="0"/>
            <a:r>
              <a:rPr lang="it-IT"/>
              <a:t>Iniziativa di partnership con organizzazioni di terze parti</a:t>
            </a:r>
          </a:p>
          <a:p>
            <a:pPr rtl="0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7378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olo 39">
            <a:extLst>
              <a:ext uri="{FF2B5EF4-FFF2-40B4-BE49-F238E27FC236}">
                <a16:creationId xmlns:a16="http://schemas.microsoft.com/office/drawing/2014/main" id="{B89E9C66-E38F-4FFF-B1A6-BA4E05DD83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05213"/>
            <a:ext cx="5435600" cy="830997"/>
          </a:xfrm>
        </p:spPr>
        <p:txBody>
          <a:bodyPr rtlCol="0"/>
          <a:lstStyle/>
          <a:p>
            <a:pPr rtl="0"/>
            <a:r>
              <a:rPr lang="it-IT"/>
              <a:t>Obiettivi per il T2</a:t>
            </a:r>
            <a:br>
              <a:rPr lang="it-IT"/>
            </a:br>
            <a:endParaRPr lang="it-IT"/>
          </a:p>
        </p:txBody>
      </p:sp>
      <p:pic>
        <p:nvPicPr>
          <p:cNvPr id="42" name="Segnaposto immagine 3" descr="primo piano di un edificio">
            <a:extLst>
              <a:ext uri="{FF2B5EF4-FFF2-40B4-BE49-F238E27FC236}">
                <a16:creationId xmlns:a16="http://schemas.microsoft.com/office/drawing/2014/main" id="{5A9FCEFE-ADCB-4861-8CEA-A074136512A6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3"/>
          <a:srcRect t="13712" b="13712"/>
          <a:stretch>
            <a:fillRect/>
          </a:stretch>
        </p:blipFill>
        <p:spPr>
          <a:xfrm>
            <a:off x="9393238" y="0"/>
            <a:ext cx="2798762" cy="1354138"/>
          </a:xfrm>
          <a:custGeom>
            <a:avLst/>
            <a:gdLst>
              <a:gd name="connsiteX0" fmla="*/ 316595 w 2798762"/>
              <a:gd name="connsiteY0" fmla="*/ 369378 h 1635849"/>
              <a:gd name="connsiteX1" fmla="*/ 1152465 w 2798762"/>
              <a:gd name="connsiteY1" fmla="*/ 369378 h 1635849"/>
              <a:gd name="connsiteX2" fmla="*/ 1469083 w 2798762"/>
              <a:gd name="connsiteY2" fmla="*/ 1002614 h 1635849"/>
              <a:gd name="connsiteX3" fmla="*/ 1152465 w 2798762"/>
              <a:gd name="connsiteY3" fmla="*/ 1635849 h 1635849"/>
              <a:gd name="connsiteX4" fmla="*/ 316595 w 2798762"/>
              <a:gd name="connsiteY4" fmla="*/ 1635849 h 1635849"/>
              <a:gd name="connsiteX5" fmla="*/ 0 w 2798762"/>
              <a:gd name="connsiteY5" fmla="*/ 1002660 h 1635849"/>
              <a:gd name="connsiteX6" fmla="*/ 0 w 2798762"/>
              <a:gd name="connsiteY6" fmla="*/ 1002568 h 1635849"/>
              <a:gd name="connsiteX7" fmla="*/ 1193125 w 2798762"/>
              <a:gd name="connsiteY7" fmla="*/ 0 h 1635849"/>
              <a:gd name="connsiteX8" fmla="*/ 2798762 w 2798762"/>
              <a:gd name="connsiteY8" fmla="*/ 0 h 1635849"/>
              <a:gd name="connsiteX9" fmla="*/ 2798762 w 2798762"/>
              <a:gd name="connsiteY9" fmla="*/ 786966 h 1635849"/>
              <a:gd name="connsiteX10" fmla="*/ 2719777 w 2798762"/>
              <a:gd name="connsiteY10" fmla="*/ 944936 h 1635849"/>
              <a:gd name="connsiteX11" fmla="*/ 1582346 w 2798762"/>
              <a:gd name="connsiteY11" fmla="*/ 944936 h 1635849"/>
              <a:gd name="connsiteX12" fmla="*/ 1151501 w 2798762"/>
              <a:gd name="connsiteY12" fmla="*/ 83246 h 1635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98762" h="1635849">
                <a:moveTo>
                  <a:pt x="316595" y="369378"/>
                </a:moveTo>
                <a:lnTo>
                  <a:pt x="1152465" y="369378"/>
                </a:lnTo>
                <a:lnTo>
                  <a:pt x="1469083" y="1002614"/>
                </a:lnTo>
                <a:lnTo>
                  <a:pt x="1152465" y="1635849"/>
                </a:lnTo>
                <a:lnTo>
                  <a:pt x="316595" y="1635849"/>
                </a:lnTo>
                <a:lnTo>
                  <a:pt x="0" y="1002660"/>
                </a:lnTo>
                <a:lnTo>
                  <a:pt x="0" y="1002568"/>
                </a:lnTo>
                <a:close/>
                <a:moveTo>
                  <a:pt x="1193125" y="0"/>
                </a:moveTo>
                <a:lnTo>
                  <a:pt x="2798762" y="0"/>
                </a:lnTo>
                <a:lnTo>
                  <a:pt x="2798762" y="786966"/>
                </a:lnTo>
                <a:lnTo>
                  <a:pt x="2719777" y="944936"/>
                </a:lnTo>
                <a:lnTo>
                  <a:pt x="1582346" y="944936"/>
                </a:lnTo>
                <a:lnTo>
                  <a:pt x="1151501" y="83246"/>
                </a:lnTo>
                <a:close/>
              </a:path>
            </a:pathLst>
          </a:custGeom>
        </p:spPr>
      </p:pic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EFCE041C-95BD-44D2-B6C1-24D83ADE17A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it-IT"/>
              <a:t>Opportunità di business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60AED82-F4F3-044A-B30A-FD32531B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it-IT"/>
              <a:t>Aumentare la soddisfazione dei clienti del 2%</a:t>
            </a:r>
            <a:br>
              <a:rPr lang="it-IT"/>
            </a:br>
            <a:endParaRPr lang="it-IT"/>
          </a:p>
          <a:p>
            <a:pPr rtl="0"/>
            <a:r>
              <a:rPr lang="it-IT"/>
              <a:t>Mantenere la crescita</a:t>
            </a:r>
          </a:p>
          <a:p>
            <a:pPr rtl="0"/>
            <a:endParaRPr lang="it-IT"/>
          </a:p>
        </p:txBody>
      </p: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F5DCF7EA-3411-4C0C-80B9-EA80529F642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it-IT"/>
              <a:t>Altre priorità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3F833AD6-5D57-BE44-8842-EAACC39A6B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it-IT"/>
              <a:t>Ridurre il numero di rotazioni di almeno 2 unità</a:t>
            </a:r>
            <a:br>
              <a:rPr lang="it-IT"/>
            </a:br>
            <a:endParaRPr lang="it-IT"/>
          </a:p>
          <a:p>
            <a:pPr rtl="0"/>
            <a:r>
              <a:rPr lang="it-IT"/>
              <a:t>Verificare che i costi di sviluppo rimangano all'interno del budget</a:t>
            </a:r>
          </a:p>
          <a:p>
            <a:pPr rtl="0"/>
            <a:endParaRPr lang="it-IT"/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5EB1EB18-010F-4370-A5A6-0A68EC2345C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it-IT"/>
              <a:t>Priorità dei dipendenti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69205F1B-456F-AF42-81AD-D646AEB4F7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it-IT"/>
              <a:t>Inizio dei tirocinanti</a:t>
            </a:r>
            <a:br>
              <a:rPr lang="it-IT"/>
            </a:br>
            <a:endParaRPr lang="it-IT"/>
          </a:p>
          <a:p>
            <a:pPr rtl="0"/>
            <a:r>
              <a:rPr lang="it-IT"/>
              <a:t>Campionati ricreativi al coperto</a:t>
            </a:r>
            <a:br>
              <a:rPr lang="it-IT"/>
            </a:br>
            <a:endParaRPr lang="it-IT"/>
          </a:p>
          <a:p>
            <a:pPr rtl="0"/>
            <a:r>
              <a:rPr lang="it-IT"/>
              <a:t>Tornei di scacchi</a:t>
            </a:r>
            <a:br>
              <a:rPr lang="it-IT"/>
            </a:br>
            <a:endParaRPr lang="it-IT"/>
          </a:p>
          <a:p>
            <a:pPr rtl="0"/>
            <a:r>
              <a:rPr lang="it-IT"/>
              <a:t>Festa per guardare insieme la partita</a:t>
            </a:r>
          </a:p>
        </p:txBody>
      </p:sp>
    </p:spTree>
    <p:extLst>
      <p:ext uri="{BB962C8B-B14F-4D97-AF65-F5344CB8AC3E}">
        <p14:creationId xmlns:p14="http://schemas.microsoft.com/office/powerpoint/2010/main" val="3903608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67F211-ED25-4BED-862A-17F84B323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Riepilogo</a:t>
            </a:r>
            <a:br>
              <a:rPr lang="it-IT"/>
            </a:br>
            <a:endParaRPr lang="it-IT"/>
          </a:p>
        </p:txBody>
      </p:sp>
      <p:sp>
        <p:nvSpPr>
          <p:cNvPr id="18" name="Esagono 17">
            <a:extLst>
              <a:ext uri="{FF2B5EF4-FFF2-40B4-BE49-F238E27FC236}">
                <a16:creationId xmlns:a16="http://schemas.microsoft.com/office/drawing/2014/main" id="{F3A0DAD0-3E39-4BBF-88E4-5C3C306DC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16" name="Elemento grafico 15" descr="Gruppo di destinatari">
            <a:extLst>
              <a:ext uri="{FF2B5EF4-FFF2-40B4-BE49-F238E27FC236}">
                <a16:creationId xmlns:a16="http://schemas.microsoft.com/office/drawing/2014/main" id="{C4663C19-45BD-46CB-AA38-6CE7C4522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13" y="2204476"/>
            <a:ext cx="548640" cy="548640"/>
          </a:xfrm>
          <a:prstGeom prst="rect">
            <a:avLst/>
          </a:prstGeom>
        </p:spPr>
      </p:pic>
      <p:sp>
        <p:nvSpPr>
          <p:cNvPr id="11" name="Casella di testo 10">
            <a:extLst>
              <a:ext uri="{FF2B5EF4-FFF2-40B4-BE49-F238E27FC236}">
                <a16:creationId xmlns:a16="http://schemas.microsoft.com/office/drawing/2014/main" id="{0A302878-D117-49D8-8CD3-093E34DF215B}"/>
              </a:ext>
            </a:extLst>
          </p:cNvPr>
          <p:cNvSpPr txBox="1"/>
          <p:nvPr/>
        </p:nvSpPr>
        <p:spPr>
          <a:xfrm>
            <a:off x="1748530" y="2125176"/>
            <a:ext cx="4060643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Rispettiamo gli impegni con i clienti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L'anno scorso abbiamo assistito migliaia di clienti e venduto 60.000 unità</a:t>
            </a:r>
          </a:p>
        </p:txBody>
      </p:sp>
      <p:sp>
        <p:nvSpPr>
          <p:cNvPr id="24" name="Esagono 23">
            <a:extLst>
              <a:ext uri="{FF2B5EF4-FFF2-40B4-BE49-F238E27FC236}">
                <a16:creationId xmlns:a16="http://schemas.microsoft.com/office/drawing/2014/main" id="{B8F5A225-0C56-4A56-9265-DBE9001CC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210501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4" name="Elemento grafico 33" descr="Tendenza in crescita">
            <a:extLst>
              <a:ext uri="{FF2B5EF4-FFF2-40B4-BE49-F238E27FC236}">
                <a16:creationId xmlns:a16="http://schemas.microsoft.com/office/drawing/2014/main" id="{112CEB44-CF96-4193-8126-3EF3F89B2E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62762" y="2203745"/>
            <a:ext cx="548640" cy="548640"/>
          </a:xfrm>
          <a:prstGeom prst="rect">
            <a:avLst/>
          </a:prstGeom>
        </p:spPr>
      </p:pic>
      <p:sp>
        <p:nvSpPr>
          <p:cNvPr id="7" name="Casella di testo 6">
            <a:extLst>
              <a:ext uri="{FF2B5EF4-FFF2-40B4-BE49-F238E27FC236}">
                <a16:creationId xmlns:a16="http://schemas.microsoft.com/office/drawing/2014/main" id="{64DBD184-BCBE-4A38-8DF2-C0C550ADE4C4}"/>
              </a:ext>
            </a:extLst>
          </p:cNvPr>
          <p:cNvSpPr txBox="1"/>
          <p:nvPr/>
        </p:nvSpPr>
        <p:spPr>
          <a:xfrm>
            <a:off x="7504293" y="2125176"/>
            <a:ext cx="36576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La nostra azienda procede bene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Nell'ultimo trimestre, i profitti sono aumentati del 3%</a:t>
            </a:r>
          </a:p>
        </p:txBody>
      </p:sp>
      <p:sp>
        <p:nvSpPr>
          <p:cNvPr id="19" name="Esagono 18">
            <a:extLst>
              <a:ext uri="{FF2B5EF4-FFF2-40B4-BE49-F238E27FC236}">
                <a16:creationId xmlns:a16="http://schemas.microsoft.com/office/drawing/2014/main" id="{A6510D74-8CDF-4500-996B-40C07942D7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8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0" name="Elemento grafico 29" descr="Borsa della spesa">
            <a:extLst>
              <a:ext uri="{FF2B5EF4-FFF2-40B4-BE49-F238E27FC236}">
                <a16:creationId xmlns:a16="http://schemas.microsoft.com/office/drawing/2014/main" id="{245749D8-5A06-44F2-B96E-6718BBEB6C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93513" y="3618467"/>
            <a:ext cx="548640" cy="548640"/>
          </a:xfrm>
          <a:prstGeom prst="rect">
            <a:avLst/>
          </a:prstGeom>
        </p:spPr>
      </p:pic>
      <p:sp>
        <p:nvSpPr>
          <p:cNvPr id="13" name="Casella di testo 12">
            <a:extLst>
              <a:ext uri="{FF2B5EF4-FFF2-40B4-BE49-F238E27FC236}">
                <a16:creationId xmlns:a16="http://schemas.microsoft.com/office/drawing/2014/main" id="{E0A3F38B-310F-454B-9EF6-EF4B5FD017B0}"/>
              </a:ext>
            </a:extLst>
          </p:cNvPr>
          <p:cNvSpPr txBox="1"/>
          <p:nvPr/>
        </p:nvSpPr>
        <p:spPr>
          <a:xfrm>
            <a:off x="1748531" y="3531563"/>
            <a:ext cx="3982798" cy="691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I clienti ritornano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Abbiamo aumentato la fidelizzazione del 4%</a:t>
            </a:r>
          </a:p>
        </p:txBody>
      </p:sp>
      <p:sp>
        <p:nvSpPr>
          <p:cNvPr id="26" name="Esagono 25">
            <a:extLst>
              <a:ext uri="{FF2B5EF4-FFF2-40B4-BE49-F238E27FC236}">
                <a16:creationId xmlns:a16="http://schemas.microsoft.com/office/drawing/2014/main" id="{F73E68A5-255F-4C3B-82E4-28F5CE1A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7" y="3510536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6" name="Elemento grafico 35" descr="Appunti">
            <a:extLst>
              <a:ext uri="{FF2B5EF4-FFF2-40B4-BE49-F238E27FC236}">
                <a16:creationId xmlns:a16="http://schemas.microsoft.com/office/drawing/2014/main" id="{3F4B17BF-671E-4F42-AB1B-F84F52DCE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6573648" y="3606850"/>
            <a:ext cx="548640" cy="548640"/>
          </a:xfrm>
          <a:prstGeom prst="rect">
            <a:avLst/>
          </a:prstGeom>
        </p:spPr>
      </p:pic>
      <p:sp>
        <p:nvSpPr>
          <p:cNvPr id="9" name="Casella di testo 8">
            <a:extLst>
              <a:ext uri="{FF2B5EF4-FFF2-40B4-BE49-F238E27FC236}">
                <a16:creationId xmlns:a16="http://schemas.microsoft.com/office/drawing/2014/main" id="{BBD1A11C-0D13-40D5-A96C-6C9C65FDED12}"/>
              </a:ext>
            </a:extLst>
          </p:cNvPr>
          <p:cNvSpPr txBox="1"/>
          <p:nvPr/>
        </p:nvSpPr>
        <p:spPr>
          <a:xfrm>
            <a:off x="7504954" y="3531563"/>
            <a:ext cx="36576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Ci stiamo dando da fare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Abbiamo terminato il progetto di consolidamento</a:t>
            </a:r>
          </a:p>
        </p:txBody>
      </p:sp>
      <p:sp>
        <p:nvSpPr>
          <p:cNvPr id="20" name="Esagono 19">
            <a:extLst>
              <a:ext uri="{FF2B5EF4-FFF2-40B4-BE49-F238E27FC236}">
                <a16:creationId xmlns:a16="http://schemas.microsoft.com/office/drawing/2014/main" id="{E3AEA7C5-E53C-47EB-B54E-E09414923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9017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2" name="Elemento grafico 31" descr="Rete dell'utente">
            <a:extLst>
              <a:ext uri="{FF2B5EF4-FFF2-40B4-BE49-F238E27FC236}">
                <a16:creationId xmlns:a16="http://schemas.microsoft.com/office/drawing/2014/main" id="{B6919A3F-A031-4557-AAC9-0C948C6E4D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793513" y="4872722"/>
            <a:ext cx="548640" cy="548640"/>
          </a:xfrm>
          <a:prstGeom prst="rect">
            <a:avLst/>
          </a:prstGeom>
        </p:spPr>
      </p:pic>
      <p:sp>
        <p:nvSpPr>
          <p:cNvPr id="17" name="Casella di testo 16">
            <a:extLst>
              <a:ext uri="{FF2B5EF4-FFF2-40B4-BE49-F238E27FC236}">
                <a16:creationId xmlns:a16="http://schemas.microsoft.com/office/drawing/2014/main" id="{4B6D4D59-1662-44D5-B239-F9F86487BE32}"/>
              </a:ext>
            </a:extLst>
          </p:cNvPr>
          <p:cNvSpPr txBox="1"/>
          <p:nvPr/>
        </p:nvSpPr>
        <p:spPr>
          <a:xfrm>
            <a:off x="1748531" y="4723888"/>
            <a:ext cx="36576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Il nostro team sta crescendo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Abbiamo dato il benvenuto a 3 nuovi membri del team ultimo trimestre</a:t>
            </a:r>
            <a:endParaRPr lang="it-IT" sz="1600"/>
          </a:p>
        </p:txBody>
      </p:sp>
      <p:sp>
        <p:nvSpPr>
          <p:cNvPr id="28" name="Esagono 27">
            <a:extLst>
              <a:ext uri="{FF2B5EF4-FFF2-40B4-BE49-F238E27FC236}">
                <a16:creationId xmlns:a16="http://schemas.microsoft.com/office/drawing/2014/main" id="{BC618CE4-6DEC-4D26-B202-8BAAA26972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382826" y="4778318"/>
            <a:ext cx="914400" cy="764219"/>
          </a:xfrm>
          <a:prstGeom prst="hexagon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pic>
        <p:nvPicPr>
          <p:cNvPr id="38" name="Elemento grafico 37" descr="Megafono1">
            <a:extLst>
              <a:ext uri="{FF2B5EF4-FFF2-40B4-BE49-F238E27FC236}">
                <a16:creationId xmlns:a16="http://schemas.microsoft.com/office/drawing/2014/main" id="{44B68078-72CC-45F5-9CD3-20C37D3298D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6573648" y="4861105"/>
            <a:ext cx="548640" cy="548640"/>
          </a:xfrm>
          <a:prstGeom prst="rect">
            <a:avLst/>
          </a:prstGeom>
        </p:spPr>
      </p:pic>
      <p:sp>
        <p:nvSpPr>
          <p:cNvPr id="15" name="Casella di testo 14">
            <a:extLst>
              <a:ext uri="{FF2B5EF4-FFF2-40B4-BE49-F238E27FC236}">
                <a16:creationId xmlns:a16="http://schemas.microsoft.com/office/drawing/2014/main" id="{802A63E6-17C3-4C42-AD30-C1D1236CE8C7}"/>
              </a:ext>
            </a:extLst>
          </p:cNvPr>
          <p:cNvSpPr txBox="1"/>
          <p:nvPr/>
        </p:nvSpPr>
        <p:spPr>
          <a:xfrm>
            <a:off x="7504954" y="4723888"/>
            <a:ext cx="3657600" cy="913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b="1" i="0" u="none" strike="noStrike" kern="1200" cap="none" spc="0" normalizeH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+mj-lt"/>
                <a:ea typeface="+mn-ea"/>
                <a:cs typeface="Biome Light" panose="020B0303030204020804" pitchFamily="34" charset="0"/>
              </a:rPr>
              <a:t>Siamo leader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Siamo tra le aziende principali nel settore</a:t>
            </a:r>
            <a:br>
              <a:rPr kumimoji="0" lang="it-IT" sz="1600" b="0" i="0" u="none" strike="noStrike" kern="1200" cap="none" spc="0" normalizeH="0" baseline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</a:br>
            <a:r>
              <a:rPr lang="it-IT" sz="1600" b="0" i="0" u="none" strike="noStrike" kern="1200" cap="none" spc="0" normalizeH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Biome Light" panose="020B0303030204020804" pitchFamily="34" charset="0"/>
              </a:rPr>
              <a:t>su tutta la linea</a:t>
            </a:r>
            <a:endParaRPr lang="it-IT" sz="1600"/>
          </a:p>
        </p:txBody>
      </p:sp>
    </p:spTree>
    <p:extLst>
      <p:ext uri="{BB962C8B-B14F-4D97-AF65-F5344CB8AC3E}">
        <p14:creationId xmlns:p14="http://schemas.microsoft.com/office/powerpoint/2010/main" val="41206714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CA4448-4930-46E0-AD53-50021D9D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Conclusione</a:t>
            </a:r>
          </a:p>
          <a:p>
            <a:pPr rtl="0"/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123F6824-E409-4436-9F53-FF50E9FB0C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/>
              <a:t>Grazie al vostro impegno e alla vostra spiccata etica professionale, sappiamo che il prossimo anno sarà ancora migliore di quello trascorso. </a:t>
            </a:r>
          </a:p>
          <a:p>
            <a:pPr rtl="0"/>
            <a:r>
              <a:rPr lang="it-IT"/>
              <a:t>Non vediamo l'ora di collaborare. </a:t>
            </a:r>
          </a:p>
          <a:p>
            <a:pPr rtl="0"/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1A59C11-3050-4901-B63B-0164B191B9E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/>
              <a:t>Martina</a:t>
            </a:r>
          </a:p>
          <a:p>
            <a:pPr rtl="0"/>
            <a:r>
              <a:rPr lang="it-IT"/>
              <a:t>Sales@contoso.com</a:t>
            </a:r>
          </a:p>
        </p:txBody>
      </p:sp>
      <p:pic>
        <p:nvPicPr>
          <p:cNvPr id="20" name="Segnaposto immagine 8" descr="primo piano di un ponte">
            <a:extLst>
              <a:ext uri="{FF2B5EF4-FFF2-40B4-BE49-F238E27FC236}">
                <a16:creationId xmlns:a16="http://schemas.microsoft.com/office/drawing/2014/main" id="{2EC47CED-7A85-4080-9C7C-3921E48924A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82" r="17082"/>
          <a:stretch/>
        </p:blipFill>
        <p:spPr>
          <a:xfrm>
            <a:off x="5888038" y="533400"/>
            <a:ext cx="5541962" cy="5611813"/>
          </a:xfrm>
        </p:spPr>
      </p:pic>
    </p:spTree>
    <p:extLst>
      <p:ext uri="{BB962C8B-B14F-4D97-AF65-F5344CB8AC3E}">
        <p14:creationId xmlns:p14="http://schemas.microsoft.com/office/powerpoint/2010/main" val="715534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EF304F5-32C5-4869-B185-859B56785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Agenda</a:t>
            </a:r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B21C28F5-3CA3-4B78-B5C9-550C00BB317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  <a:p>
            <a:pPr rtl="0"/>
            <a:r>
              <a:rPr lang="it-IT" dirty="0"/>
              <a:t>Dataset</a:t>
            </a:r>
          </a:p>
          <a:p>
            <a:pPr rtl="0"/>
            <a:r>
              <a:rPr lang="it-IT" dirty="0"/>
              <a:t>EDA</a:t>
            </a:r>
          </a:p>
          <a:p>
            <a:pPr rtl="0"/>
            <a:r>
              <a:rPr lang="it-IT" dirty="0"/>
              <a:t>Model</a:t>
            </a:r>
          </a:p>
          <a:p>
            <a:pPr rtl="0"/>
            <a:r>
              <a:rPr lang="it-IT" dirty="0" err="1"/>
              <a:t>Conclusions</a:t>
            </a:r>
            <a:endParaRPr lang="it-IT" dirty="0"/>
          </a:p>
        </p:txBody>
      </p:sp>
      <p:pic>
        <p:nvPicPr>
          <p:cNvPr id="11" name="Segnaposto immagine 10" descr="primo piano di un edificio">
            <a:extLst>
              <a:ext uri="{FF2B5EF4-FFF2-40B4-BE49-F238E27FC236}">
                <a16:creationId xmlns:a16="http://schemas.microsoft.com/office/drawing/2014/main" id="{1CE2008D-DBCE-465F-90DA-B28A4E525131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5351" r="153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419010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Introduction</a:t>
            </a:r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rtlCol="0"/>
          <a:lstStyle/>
          <a:p>
            <a:pPr marL="0" indent="0" rtl="0">
              <a:buNone/>
            </a:pPr>
            <a:r>
              <a:rPr lang="en-US" b="0" i="0" dirty="0">
                <a:effectLst/>
              </a:rPr>
              <a:t>Have you ever wondered when the best time of year to book a hotel room is? Or the optimal length of stay in order to get the best daily rate? What if you wanted to predict whether or not a hotel was likely to receive a disproportionately high number of special requests? With this dataset we would like to try to predict a cancellation based on data.</a:t>
            </a:r>
            <a:endParaRPr lang="it-IT" dirty="0"/>
          </a:p>
        </p:txBody>
      </p:sp>
      <p:pic>
        <p:nvPicPr>
          <p:cNvPr id="4" name="Segnaposto immagine 3" descr="primo piano di un edificio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9677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91EF53E3-F88C-4203-A489-8C9D57513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Dataset</a:t>
            </a:r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6F03AADD-A4FE-4CE8-944C-3F9C9777F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60400" y="1957018"/>
            <a:ext cx="4275138" cy="3560763"/>
          </a:xfrm>
        </p:spPr>
        <p:txBody>
          <a:bodyPr rtlCol="0"/>
          <a:lstStyle/>
          <a:p>
            <a:pPr marL="0" indent="0" rtl="0">
              <a:buNone/>
            </a:pPr>
            <a:r>
              <a:rPr lang="it-IT" dirty="0"/>
              <a:t>The datasets </a:t>
            </a:r>
            <a:r>
              <a:rPr lang="it-IT" dirty="0" err="1"/>
              <a:t>now</a:t>
            </a:r>
            <a:r>
              <a:rPr lang="it-IT" dirty="0"/>
              <a:t> made </a:t>
            </a:r>
            <a:r>
              <a:rPr lang="it-IT" dirty="0" err="1"/>
              <a:t>available</a:t>
            </a:r>
            <a:r>
              <a:rPr lang="it-IT" dirty="0"/>
              <a:t> </a:t>
            </a:r>
            <a:r>
              <a:rPr lang="it-IT" dirty="0" err="1"/>
              <a:t>were</a:t>
            </a:r>
            <a:r>
              <a:rPr lang="it-IT" dirty="0"/>
              <a:t> </a:t>
            </a:r>
            <a:r>
              <a:rPr lang="it-IT" dirty="0" err="1"/>
              <a:t>collected</a:t>
            </a:r>
            <a:r>
              <a:rPr lang="it-IT" dirty="0"/>
              <a:t> </a:t>
            </a:r>
            <a:r>
              <a:rPr lang="it-IT" dirty="0" err="1"/>
              <a:t>aiming</a:t>
            </a:r>
            <a:r>
              <a:rPr lang="it-IT" dirty="0"/>
              <a:t> </a:t>
            </a:r>
            <a:r>
              <a:rPr lang="it-IT" dirty="0" err="1"/>
              <a:t>at</a:t>
            </a:r>
            <a:r>
              <a:rPr lang="it-IT" dirty="0"/>
              <a:t> the </a:t>
            </a:r>
            <a:r>
              <a:rPr lang="it-IT" dirty="0" err="1"/>
              <a:t>development</a:t>
            </a:r>
            <a:r>
              <a:rPr lang="it-IT" dirty="0"/>
              <a:t> of </a:t>
            </a:r>
            <a:r>
              <a:rPr lang="it-IT" dirty="0" err="1"/>
              <a:t>prediction</a:t>
            </a:r>
            <a:r>
              <a:rPr lang="it-IT" dirty="0"/>
              <a:t> models to </a:t>
            </a:r>
            <a:r>
              <a:rPr lang="it-IT" dirty="0" err="1"/>
              <a:t>classify</a:t>
            </a:r>
            <a:r>
              <a:rPr lang="it-IT" dirty="0"/>
              <a:t> a hotel booking </a:t>
            </a:r>
            <a:r>
              <a:rPr lang="he-IL" dirty="0"/>
              <a:t>׳ </a:t>
            </a:r>
            <a:r>
              <a:rPr lang="it-IT" dirty="0"/>
              <a:t>s </a:t>
            </a:r>
            <a:r>
              <a:rPr lang="it-IT" dirty="0" err="1"/>
              <a:t>likelihood</a:t>
            </a:r>
            <a:r>
              <a:rPr lang="it-IT" dirty="0"/>
              <a:t> to be </a:t>
            </a:r>
            <a:r>
              <a:rPr lang="it-IT" dirty="0" err="1"/>
              <a:t>canceled</a:t>
            </a:r>
            <a:r>
              <a:rPr lang="it-IT" dirty="0"/>
              <a:t>. </a:t>
            </a:r>
            <a:r>
              <a:rPr lang="it-IT" dirty="0" err="1"/>
              <a:t>These</a:t>
            </a:r>
            <a:r>
              <a:rPr lang="it-IT" dirty="0"/>
              <a:t> are 3 </a:t>
            </a:r>
            <a:r>
              <a:rPr lang="it-IT" dirty="0" err="1"/>
              <a:t>variables</a:t>
            </a:r>
            <a:r>
              <a:rPr lang="it-IT" dirty="0"/>
              <a:t> of 32: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000000"/>
                </a:solidFill>
                <a:effectLst/>
              </a:rPr>
              <a:t>adr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: Average Daily Rate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000000"/>
                </a:solidFill>
                <a:effectLst/>
              </a:rPr>
              <a:t>Meal: Undefined/SC – no meal package; BB – Bed &amp; Breakfast; HB – Half board (breakfast and one other meal – usually dinner); FB – Full board (breakfast, lunch and dinner)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</a:rPr>
              <a:t>Cancelled: Target Variable</a:t>
            </a:r>
            <a:endParaRPr lang="en-US" b="0" i="0" dirty="0">
              <a:solidFill>
                <a:srgbClr val="000000"/>
              </a:solidFill>
              <a:effectLst/>
            </a:endParaRPr>
          </a:p>
          <a:p>
            <a:pPr marL="0" indent="0" rtl="0">
              <a:buNone/>
            </a:pPr>
            <a:endParaRPr lang="it-IT" dirty="0"/>
          </a:p>
        </p:txBody>
      </p:sp>
      <p:pic>
        <p:nvPicPr>
          <p:cNvPr id="4" name="Segnaposto immagine 3" descr="primo piano di un edificio">
            <a:extLst>
              <a:ext uri="{FF2B5EF4-FFF2-40B4-BE49-F238E27FC236}">
                <a16:creationId xmlns:a16="http://schemas.microsoft.com/office/drawing/2014/main" id="{5EAB7860-C105-46A8-8B51-C886DCFAB52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2544" r="2254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21136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immagine 9" descr="Scale mobili">
            <a:extLst>
              <a:ext uri="{FF2B5EF4-FFF2-40B4-BE49-F238E27FC236}">
                <a16:creationId xmlns:a16="http://schemas.microsoft.com/office/drawing/2014/main" id="{067ABCFB-135D-465A-8D06-3042F9E75BB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alphaModFix amt="60000"/>
          </a:blip>
          <a:srcRect t="6729" r="33992" b="40721"/>
          <a:stretch/>
        </p:blipFill>
        <p:spPr>
          <a:xfrm>
            <a:off x="15605" y="0"/>
            <a:ext cx="12192001" cy="6858000"/>
          </a:xfr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47310966-9752-4035-9DD5-FFBC93FC0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718560" y="1181123"/>
            <a:ext cx="4754880" cy="4495754"/>
          </a:xfrm>
          <a:prstGeom prst="rect">
            <a:avLst/>
          </a:prstGeom>
          <a:solidFill>
            <a:schemeClr val="accent5">
              <a:alpha val="40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3D9E7E43-0082-4819-947F-94AD5664F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 eaLnBrk="1" latinLnBrk="0" hangingPunct="1"/>
            <a:r>
              <a:rPr lang="it-IT" sz="4800" kern="1200" dirty="0">
                <a:effectLst/>
                <a:latin typeface="Calibri Light" panose="020F0302020204030204" pitchFamily="34" charset="0"/>
                <a:ea typeface="+mn-ea"/>
                <a:cs typeface="+mn-cs"/>
              </a:rPr>
              <a:t>EDA</a:t>
            </a:r>
            <a:endParaRPr lang="it-IT" dirty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BFF64F07-1F8D-4F69-87E4-03E837E97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918168" y="1181123"/>
            <a:ext cx="459924" cy="45992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D0393EC-C7F4-46AA-8768-FF7CD4DE0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31920" y="5840880"/>
            <a:ext cx="284372" cy="28437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6B6DDC29-DFE2-4F0C-9C81-DDBC9CD8D26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Data Profiling</a:t>
            </a:r>
          </a:p>
        </p:txBody>
      </p:sp>
    </p:spTree>
    <p:extLst>
      <p:ext uri="{BB962C8B-B14F-4D97-AF65-F5344CB8AC3E}">
        <p14:creationId xmlns:p14="http://schemas.microsoft.com/office/powerpoint/2010/main" val="1110251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Numeric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800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3EEDAF89-0ECD-416A-93E5-A300FF0B9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Numeric</a:t>
            </a:r>
            <a:r>
              <a:rPr lang="it-IT" dirty="0"/>
              <a:t> </a:t>
            </a:r>
            <a:r>
              <a:rPr lang="it-IT" dirty="0" err="1"/>
              <a:t>Variable</a:t>
            </a:r>
            <a:r>
              <a:rPr lang="it-IT" dirty="0"/>
              <a:t> Distribution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F656CF0-9D1C-477A-8392-3B9FAD0BF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6591" y="1579706"/>
            <a:ext cx="7598818" cy="4890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21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Percentage</a:t>
            </a:r>
            <a:r>
              <a:rPr lang="it-IT" dirty="0"/>
              <a:t> of </a:t>
            </a:r>
            <a:r>
              <a:rPr lang="it-IT" dirty="0" err="1"/>
              <a:t>NaN</a:t>
            </a:r>
            <a:r>
              <a:rPr lang="it-IT" dirty="0"/>
              <a:t> </a:t>
            </a:r>
            <a:r>
              <a:rPr lang="it-IT" dirty="0" err="1"/>
              <a:t>Values</a:t>
            </a:r>
            <a:endParaRPr lang="it-IT" dirty="0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B8479033-4893-47B5-8513-977CC82A3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409" y="1451324"/>
            <a:ext cx="2677919" cy="3955351"/>
          </a:xfrm>
          <a:prstGeom prst="rect">
            <a:avLst/>
          </a:prstGeom>
        </p:spPr>
      </p:pic>
      <p:sp>
        <p:nvSpPr>
          <p:cNvPr id="6" name="Segnaposto testo 7">
            <a:extLst>
              <a:ext uri="{FF2B5EF4-FFF2-40B4-BE49-F238E27FC236}">
                <a16:creationId xmlns:a16="http://schemas.microsoft.com/office/drawing/2014/main" id="{3D46FA48-9E05-4837-A555-2BCA48BD8A28}"/>
              </a:ext>
            </a:extLst>
          </p:cNvPr>
          <p:cNvSpPr txBox="1">
            <a:spLocks/>
          </p:cNvSpPr>
          <p:nvPr/>
        </p:nvSpPr>
        <p:spPr>
          <a:xfrm>
            <a:off x="6545453" y="1648617"/>
            <a:ext cx="4275138" cy="3560763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0" i="0" dirty="0">
                <a:solidFill>
                  <a:srgbClr val="202124"/>
                </a:solidFill>
                <a:effectLst/>
              </a:rPr>
              <a:t>For the variable with 94% missing values ​​it was decided to delete it. For the other two variables it was decided to replace the missing values ​​with the average of the data trend.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25754214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>
            <a:extLst>
              <a:ext uri="{FF2B5EF4-FFF2-40B4-BE49-F238E27FC236}">
                <a16:creationId xmlns:a16="http://schemas.microsoft.com/office/drawing/2014/main" id="{BA86A9EC-640F-47FB-AA92-2851B3012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 err="1"/>
              <a:t>Map</a:t>
            </a:r>
            <a:r>
              <a:rPr lang="it-IT" dirty="0"/>
              <a:t> of % guests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B3B3858F-0047-4CD2-AD35-375AE7045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349" y="1729087"/>
            <a:ext cx="5845302" cy="3757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9828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Geometric Presentation">
      <a:dk1>
        <a:sysClr val="windowText" lastClr="000000"/>
      </a:dk1>
      <a:lt1>
        <a:sysClr val="window" lastClr="FFFFFF"/>
      </a:lt1>
      <a:dk2>
        <a:srgbClr val="44546A"/>
      </a:dk2>
      <a:lt2>
        <a:srgbClr val="ACCBF9"/>
      </a:lt2>
      <a:accent1>
        <a:srgbClr val="5C83C4"/>
      </a:accent1>
      <a:accent2>
        <a:srgbClr val="2C599D"/>
      </a:accent2>
      <a:accent3>
        <a:srgbClr val="1A3B70"/>
      </a:accent3>
      <a:accent4>
        <a:srgbClr val="FA6F1A"/>
      </a:accent4>
      <a:accent5>
        <a:srgbClr val="11224E"/>
      </a:accent5>
      <a:accent6>
        <a:srgbClr val="9D90A0"/>
      </a:accent6>
      <a:hlink>
        <a:srgbClr val="9454C3"/>
      </a:hlink>
      <a:folHlink>
        <a:srgbClr val="3EBBF0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49603290_TF16411253_Win32" id="{DDE54870-2CE9-4EBD-B390-148B1DB4D946}" vid="{ED97BC0F-03A0-498D-B535-88250C6DA4D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5D99ABA-76CE-4A8E-B5F0-C051B96628D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EA9014-ED64-4558-B1E1-D03F0EE32BE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19EB750-A6DA-4BE8-B87B-FC499FE7336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geometrica</Template>
  <TotalTime>57</TotalTime>
  <Words>753</Words>
  <Application>Microsoft Office PowerPoint</Application>
  <PresentationFormat>Widescreen</PresentationFormat>
  <Paragraphs>141</Paragraphs>
  <Slides>19</Slides>
  <Notes>19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Corbel</vt:lpstr>
      <vt:lpstr>Wingdings</vt:lpstr>
      <vt:lpstr>Tema di Office</vt:lpstr>
      <vt:lpstr>Hotel Bookind Demand</vt:lpstr>
      <vt:lpstr>Agenda</vt:lpstr>
      <vt:lpstr>Introduction</vt:lpstr>
      <vt:lpstr>Dataset</vt:lpstr>
      <vt:lpstr>EDA</vt:lpstr>
      <vt:lpstr>Numeric Variable Distribution</vt:lpstr>
      <vt:lpstr>Numeric Variable Distribution</vt:lpstr>
      <vt:lpstr>Percentage of NaN Values</vt:lpstr>
      <vt:lpstr>Map of % guests</vt:lpstr>
      <vt:lpstr>Variables correlated with our target</vt:lpstr>
      <vt:lpstr>Model Explanation</vt:lpstr>
      <vt:lpstr>Model Explanation: XGB</vt:lpstr>
      <vt:lpstr>Model Explanation: XGB</vt:lpstr>
      <vt:lpstr>Collaborare con Contoso è stato fantastico. Filippa era la mia rappresentante e ha anticipato ogni mia esigenza, lavorando diligentemente alla soluzione del problema.</vt:lpstr>
      <vt:lpstr>Team</vt:lpstr>
      <vt:lpstr>Obiettivi per il T1 </vt:lpstr>
      <vt:lpstr>Obiettivi per il T2 </vt:lpstr>
      <vt:lpstr>Riepilogo </vt:lpstr>
      <vt:lpstr>Conclusione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Hotel Bookind Deman</dc:title>
  <dc:creator>Luca Testa</dc:creator>
  <cp:lastModifiedBy>Luca Testa</cp:lastModifiedBy>
  <cp:revision>7</cp:revision>
  <dcterms:created xsi:type="dcterms:W3CDTF">2021-04-29T17:55:06Z</dcterms:created>
  <dcterms:modified xsi:type="dcterms:W3CDTF">2021-04-29T18:53:06Z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